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1" r:id="rId2"/>
    <p:sldId id="272" r:id="rId3"/>
    <p:sldId id="273" r:id="rId4"/>
    <p:sldId id="257" r:id="rId5"/>
    <p:sldId id="258" r:id="rId6"/>
    <p:sldId id="259" r:id="rId7"/>
    <p:sldId id="260" r:id="rId8"/>
    <p:sldId id="261" r:id="rId9"/>
    <p:sldId id="262" r:id="rId10"/>
    <p:sldId id="263" r:id="rId11"/>
    <p:sldId id="264" r:id="rId12"/>
    <p:sldId id="266" r:id="rId13"/>
    <p:sldId id="268" r:id="rId14"/>
    <p:sldId id="269"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FB1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87" autoAdjust="0"/>
  </p:normalViewPr>
  <p:slideViewPr>
    <p:cSldViewPr>
      <p:cViewPr varScale="1">
        <p:scale>
          <a:sx n="62" d="100"/>
          <a:sy n="62" d="100"/>
        </p:scale>
        <p:origin x="-158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8FF39B-DA7B-4A91-BC95-BF68591E5792}" type="datetimeFigureOut">
              <a:rPr lang="en-US" smtClean="0"/>
              <a:t>5/31/2017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7C3187-8EDE-41C8-876B-171FB32E5509}" type="slidenum">
              <a:rPr lang="en-US" smtClean="0"/>
              <a:t>‹#›</a:t>
            </a:fld>
            <a:endParaRPr lang="en-US"/>
          </a:p>
        </p:txBody>
      </p:sp>
    </p:spTree>
    <p:extLst>
      <p:ext uri="{BB962C8B-B14F-4D97-AF65-F5344CB8AC3E}">
        <p14:creationId xmlns:p14="http://schemas.microsoft.com/office/powerpoint/2010/main" val="2113194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Table:Feeder</a:t>
            </a:r>
            <a:r>
              <a:rPr lang="en-US" dirty="0" smtClean="0"/>
              <a:t> and Watering space</a:t>
            </a:r>
            <a:endParaRPr lang="en-US" dirty="0"/>
          </a:p>
        </p:txBody>
      </p:sp>
      <p:sp>
        <p:nvSpPr>
          <p:cNvPr id="4" name="Slide Number Placeholder 3"/>
          <p:cNvSpPr>
            <a:spLocks noGrp="1"/>
          </p:cNvSpPr>
          <p:nvPr>
            <p:ph type="sldNum" sz="quarter" idx="10"/>
          </p:nvPr>
        </p:nvSpPr>
        <p:spPr/>
        <p:txBody>
          <a:bodyPr/>
          <a:lstStyle/>
          <a:p>
            <a:fld id="{107C3187-8EDE-41C8-876B-171FB32E5509}" type="slidenum">
              <a:rPr lang="en-US" smtClean="0"/>
              <a:t>7</a:t>
            </a:fld>
            <a:endParaRPr lang="en-US"/>
          </a:p>
        </p:txBody>
      </p:sp>
    </p:spTree>
    <p:extLst>
      <p:ext uri="{BB962C8B-B14F-4D97-AF65-F5344CB8AC3E}">
        <p14:creationId xmlns:p14="http://schemas.microsoft.com/office/powerpoint/2010/main" val="2039613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53A5CA-4568-4A3A-BC4E-96AAAAE3D51D}"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686863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3A5CA-4568-4A3A-BC4E-96AAAAE3D51D}"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2034251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3A5CA-4568-4A3A-BC4E-96AAAAE3D51D}"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262686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3A5CA-4568-4A3A-BC4E-96AAAAE3D51D}"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2024130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53A5CA-4568-4A3A-BC4E-96AAAAE3D51D}" type="datetimeFigureOut">
              <a:rPr lang="en-US" smtClean="0"/>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8519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53A5CA-4568-4A3A-BC4E-96AAAAE3D51D}"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192354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53A5CA-4568-4A3A-BC4E-96AAAAE3D51D}" type="datetimeFigureOut">
              <a:rPr lang="en-US" smtClean="0"/>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150950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53A5CA-4568-4A3A-BC4E-96AAAAE3D51D}" type="datetimeFigureOut">
              <a:rPr lang="en-US" smtClean="0"/>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341208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3A5CA-4568-4A3A-BC4E-96AAAAE3D51D}" type="datetimeFigureOut">
              <a:rPr lang="en-US" smtClean="0"/>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746842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3A5CA-4568-4A3A-BC4E-96AAAAE3D51D}"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384076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3A5CA-4568-4A3A-BC4E-96AAAAE3D51D}" type="datetimeFigureOut">
              <a:rPr lang="en-US" smtClean="0"/>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0D9F8-A5DE-476B-853D-C85FA9662F4B}" type="slidenum">
              <a:rPr lang="en-US" smtClean="0"/>
              <a:t>‹#›</a:t>
            </a:fld>
            <a:endParaRPr lang="en-US"/>
          </a:p>
        </p:txBody>
      </p:sp>
    </p:spTree>
    <p:extLst>
      <p:ext uri="{BB962C8B-B14F-4D97-AF65-F5344CB8AC3E}">
        <p14:creationId xmlns:p14="http://schemas.microsoft.com/office/powerpoint/2010/main" val="151402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3A5CA-4568-4A3A-BC4E-96AAAAE3D51D}" type="datetimeFigureOut">
              <a:rPr lang="en-US" smtClean="0"/>
              <a:t>5/31/2017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0D9F8-A5DE-476B-853D-C85FA9662F4B}" type="slidenum">
              <a:rPr lang="en-US" smtClean="0"/>
              <a:t>‹#›</a:t>
            </a:fld>
            <a:endParaRPr lang="en-US"/>
          </a:p>
        </p:txBody>
      </p:sp>
    </p:spTree>
    <p:extLst>
      <p:ext uri="{BB962C8B-B14F-4D97-AF65-F5344CB8AC3E}">
        <p14:creationId xmlns:p14="http://schemas.microsoft.com/office/powerpoint/2010/main" val="2199023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smtClean="0">
                <a:solidFill>
                  <a:srgbClr val="FF0000"/>
                </a:solidFill>
                <a:latin typeface="Times New Roman" pitchFamily="18" charset="0"/>
                <a:ea typeface="Arial Unicode MS" pitchFamily="34" charset="-128"/>
                <a:cs typeface="Times New Roman" pitchFamily="18" charset="0"/>
              </a:rPr>
              <a:t>Principles of Poultry housing</a:t>
            </a:r>
            <a:endParaRPr lang="en-US" dirty="0"/>
          </a:p>
        </p:txBody>
      </p:sp>
      <p:sp>
        <p:nvSpPr>
          <p:cNvPr id="3" name="Content Placeholder 2"/>
          <p:cNvSpPr>
            <a:spLocks noGrp="1"/>
          </p:cNvSpPr>
          <p:nvPr>
            <p:ph idx="1"/>
          </p:nvPr>
        </p:nvSpPr>
        <p:spPr>
          <a:xfrm>
            <a:off x="457200" y="1295400"/>
            <a:ext cx="8229600" cy="4830763"/>
          </a:xfrm>
          <a:solidFill>
            <a:schemeClr val="accent3">
              <a:lumMod val="60000"/>
              <a:lumOff val="40000"/>
            </a:schemeClr>
          </a:solidFill>
        </p:spPr>
        <p:txBody>
          <a:bodyPr>
            <a:normAutofit/>
          </a:bodyPr>
          <a:lstStyle/>
          <a:p>
            <a:pPr>
              <a:buNone/>
            </a:pPr>
            <a:r>
              <a:rPr lang="en-US" dirty="0" smtClean="0">
                <a:solidFill>
                  <a:srgbClr val="002060"/>
                </a:solidFill>
                <a:latin typeface="Times New Roman" pitchFamily="18" charset="0"/>
                <a:ea typeface="Arial Unicode MS" pitchFamily="34" charset="-128"/>
                <a:cs typeface="Times New Roman" pitchFamily="18" charset="0"/>
              </a:rPr>
              <a:t>Introduction</a:t>
            </a:r>
            <a:endParaRPr lang="en-US" dirty="0">
              <a:solidFill>
                <a:srgbClr val="002060"/>
              </a:solidFill>
              <a:latin typeface="Times New Roman" pitchFamily="18" charset="0"/>
              <a:ea typeface="Arial Unicode MS" pitchFamily="34" charset="-128"/>
              <a:cs typeface="Times New Roman" pitchFamily="18" charset="0"/>
            </a:endParaRPr>
          </a:p>
          <a:p>
            <a:r>
              <a:rPr lang="en-US" dirty="0" smtClean="0">
                <a:solidFill>
                  <a:srgbClr val="FF0066"/>
                </a:solidFill>
                <a:latin typeface="Times New Roman" pitchFamily="18" charset="0"/>
                <a:ea typeface="Arial Unicode MS" pitchFamily="34" charset="-128"/>
                <a:cs typeface="Times New Roman" pitchFamily="18" charset="0"/>
              </a:rPr>
              <a:t>Fixed capital of poultry farm</a:t>
            </a:r>
            <a:endParaRPr lang="en-US" dirty="0">
              <a:solidFill>
                <a:srgbClr val="FF0066"/>
              </a:solidFill>
              <a:latin typeface="Times New Roman" pitchFamily="18" charset="0"/>
              <a:ea typeface="Arial Unicode MS" pitchFamily="34" charset="-128"/>
              <a:cs typeface="Times New Roman" pitchFamily="18" charset="0"/>
            </a:endParaRPr>
          </a:p>
          <a:p>
            <a:r>
              <a:rPr lang="en-US" dirty="0" smtClean="0">
                <a:solidFill>
                  <a:srgbClr val="FF0066"/>
                </a:solidFill>
                <a:latin typeface="Times New Roman" pitchFamily="18" charset="0"/>
                <a:ea typeface="Arial Unicode MS" pitchFamily="34" charset="-128"/>
                <a:cs typeface="Times New Roman" pitchFamily="18" charset="0"/>
              </a:rPr>
              <a:t>There is not much work is done in designing of poultry sheds which are suited our tropical countries.</a:t>
            </a:r>
          </a:p>
          <a:p>
            <a:r>
              <a:rPr lang="en-US" dirty="0" smtClean="0">
                <a:solidFill>
                  <a:srgbClr val="FF0066"/>
                </a:solidFill>
                <a:latin typeface="Times New Roman" pitchFamily="18" charset="0"/>
                <a:ea typeface="Arial Unicode MS" pitchFamily="34" charset="-128"/>
                <a:cs typeface="Times New Roman" pitchFamily="18" charset="0"/>
              </a:rPr>
              <a:t>Better to take the suggestions from experienced poultry farmers about the construction of a good shed</a:t>
            </a:r>
            <a:endParaRPr lang="en-US" dirty="0">
              <a:solidFill>
                <a:srgbClr val="FF0066"/>
              </a:solidFill>
            </a:endParaRPr>
          </a:p>
        </p:txBody>
      </p:sp>
    </p:spTree>
    <p:extLst>
      <p:ext uri="{BB962C8B-B14F-4D97-AF65-F5344CB8AC3E}">
        <p14:creationId xmlns:p14="http://schemas.microsoft.com/office/powerpoint/2010/main" val="172156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3916362"/>
          </a:xfrm>
        </p:spPr>
        <p:txBody>
          <a:bodyPr>
            <a:normAutofit/>
          </a:bodyPr>
          <a:lstStyle/>
          <a:p>
            <a:pPr algn="just"/>
            <a:r>
              <a:rPr lang="en-US" sz="2800" dirty="0" smtClean="0">
                <a:solidFill>
                  <a:srgbClr val="FF0000"/>
                </a:solidFill>
              </a:rPr>
              <a:t>Principle of lighting</a:t>
            </a:r>
            <a:r>
              <a:rPr lang="en-US" sz="2800" dirty="0" smtClean="0">
                <a:solidFill>
                  <a:schemeClr val="tx2">
                    <a:lumMod val="50000"/>
                  </a:schemeClr>
                </a:solidFill>
              </a:rPr>
              <a:t>: 1.Increasing day </a:t>
            </a:r>
            <a:r>
              <a:rPr lang="en-US" sz="2800" dirty="0" err="1" smtClean="0">
                <a:solidFill>
                  <a:schemeClr val="tx2">
                    <a:lumMod val="50000"/>
                  </a:schemeClr>
                </a:solidFill>
              </a:rPr>
              <a:t>length,advances</a:t>
            </a:r>
            <a:r>
              <a:rPr lang="en-US" sz="2800" dirty="0" smtClean="0">
                <a:solidFill>
                  <a:schemeClr val="tx2">
                    <a:lumMod val="50000"/>
                  </a:schemeClr>
                </a:solidFill>
              </a:rPr>
              <a:t> the sexual maturity of the fowls. 2.Light effects both </a:t>
            </a:r>
            <a:r>
              <a:rPr lang="en-US" sz="2800" dirty="0" err="1" smtClean="0">
                <a:solidFill>
                  <a:schemeClr val="tx2">
                    <a:lumMod val="50000"/>
                  </a:schemeClr>
                </a:solidFill>
              </a:rPr>
              <a:t>growing,laying</a:t>
            </a:r>
            <a:r>
              <a:rPr lang="en-US" sz="2800" dirty="0" smtClean="0">
                <a:solidFill>
                  <a:schemeClr val="tx2">
                    <a:lumMod val="50000"/>
                  </a:schemeClr>
                </a:solidFill>
              </a:rPr>
              <a:t> birds </a:t>
            </a:r>
            <a:r>
              <a:rPr lang="en-US" sz="2800" dirty="0" err="1" smtClean="0">
                <a:solidFill>
                  <a:schemeClr val="tx2">
                    <a:lumMod val="50000"/>
                  </a:schemeClr>
                </a:solidFill>
              </a:rPr>
              <a:t>upto</a:t>
            </a:r>
            <a:r>
              <a:rPr lang="en-US" sz="2800" dirty="0" smtClean="0">
                <a:solidFill>
                  <a:schemeClr val="tx2">
                    <a:lumMod val="50000"/>
                  </a:schemeClr>
                </a:solidFill>
              </a:rPr>
              <a:t> 3-4 weeks  3.Lighting has a direct effect on pituitary to release of gonadotrophic hormones. 4.When total length of the natural daylight reaches 12 </a:t>
            </a:r>
            <a:r>
              <a:rPr lang="en-US" sz="2800" dirty="0" err="1" smtClean="0">
                <a:solidFill>
                  <a:schemeClr val="tx2">
                    <a:lumMod val="50000"/>
                  </a:schemeClr>
                </a:solidFill>
              </a:rPr>
              <a:t>hr</a:t>
            </a:r>
            <a:r>
              <a:rPr lang="en-US" sz="2800" dirty="0" smtClean="0">
                <a:solidFill>
                  <a:schemeClr val="tx2">
                    <a:lumMod val="50000"/>
                  </a:schemeClr>
                </a:solidFill>
              </a:rPr>
              <a:t>, the hormonal secretions activated for laying of </a:t>
            </a:r>
            <a:r>
              <a:rPr lang="en-US" sz="2800" dirty="0" err="1" smtClean="0">
                <a:solidFill>
                  <a:schemeClr val="tx2">
                    <a:lumMod val="50000"/>
                  </a:schemeClr>
                </a:solidFill>
              </a:rPr>
              <a:t>eggs.But</a:t>
            </a:r>
            <a:r>
              <a:rPr lang="en-US" sz="2800" dirty="0" smtClean="0">
                <a:solidFill>
                  <a:schemeClr val="tx2">
                    <a:lumMod val="50000"/>
                  </a:schemeClr>
                </a:solidFill>
              </a:rPr>
              <a:t> the length of the day light is not sufficient for max. production of eggs. </a:t>
            </a:r>
            <a:endParaRPr lang="en-US" sz="2800" dirty="0"/>
          </a:p>
        </p:txBody>
      </p:sp>
      <p:sp>
        <p:nvSpPr>
          <p:cNvPr id="3" name="Rectangle 2"/>
          <p:cNvSpPr/>
          <p:nvPr/>
        </p:nvSpPr>
        <p:spPr>
          <a:xfrm>
            <a:off x="2590800" y="4419600"/>
            <a:ext cx="39624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2"/>
                </a:solidFill>
              </a:rPr>
              <a:t>Poultry shed</a:t>
            </a:r>
            <a:br>
              <a:rPr lang="en-US" sz="2800" b="1" dirty="0">
                <a:solidFill>
                  <a:schemeClr val="bg2"/>
                </a:solidFill>
              </a:rPr>
            </a:br>
            <a:endParaRPr lang="en-US" sz="2800" b="1" dirty="0">
              <a:solidFill>
                <a:schemeClr val="bg2"/>
              </a:solidFill>
            </a:endParaRPr>
          </a:p>
        </p:txBody>
      </p:sp>
      <p:sp>
        <p:nvSpPr>
          <p:cNvPr id="4" name="Oval 3"/>
          <p:cNvSpPr/>
          <p:nvPr/>
        </p:nvSpPr>
        <p:spPr>
          <a:xfrm>
            <a:off x="7010400" y="4191000"/>
            <a:ext cx="12954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2"/>
                </a:solidFill>
              </a:rPr>
              <a:t>Sun</a:t>
            </a:r>
          </a:p>
        </p:txBody>
      </p:sp>
      <p:sp>
        <p:nvSpPr>
          <p:cNvPr id="5" name="Down Arrow 4"/>
          <p:cNvSpPr/>
          <p:nvPr/>
        </p:nvSpPr>
        <p:spPr>
          <a:xfrm>
            <a:off x="7346442" y="5486400"/>
            <a:ext cx="242316"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5715000" y="6057900"/>
            <a:ext cx="12954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East</a:t>
            </a:r>
            <a:endParaRPr lang="en-US" sz="2000" b="1" dirty="0"/>
          </a:p>
        </p:txBody>
      </p:sp>
      <p:sp>
        <p:nvSpPr>
          <p:cNvPr id="8" name="Rounded Rectangle 7"/>
          <p:cNvSpPr/>
          <p:nvPr/>
        </p:nvSpPr>
        <p:spPr>
          <a:xfrm>
            <a:off x="3810000" y="6057900"/>
            <a:ext cx="9144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To</a:t>
            </a:r>
            <a:endParaRPr lang="en-US" sz="2400" b="1" dirty="0"/>
          </a:p>
        </p:txBody>
      </p:sp>
      <p:sp>
        <p:nvSpPr>
          <p:cNvPr id="9" name="Rounded Rectangle 8"/>
          <p:cNvSpPr/>
          <p:nvPr/>
        </p:nvSpPr>
        <p:spPr>
          <a:xfrm>
            <a:off x="1524000" y="6057900"/>
            <a:ext cx="1371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West</a:t>
            </a:r>
            <a:endParaRPr lang="en-US" sz="2400" b="1" dirty="0"/>
          </a:p>
        </p:txBody>
      </p:sp>
    </p:spTree>
    <p:extLst>
      <p:ext uri="{BB962C8B-B14F-4D97-AF65-F5344CB8AC3E}">
        <p14:creationId xmlns:p14="http://schemas.microsoft.com/office/powerpoint/2010/main" val="804153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6705600"/>
          </a:xfrm>
          <a:solidFill>
            <a:schemeClr val="accent3">
              <a:lumMod val="60000"/>
              <a:lumOff val="40000"/>
            </a:schemeClr>
          </a:solidFill>
        </p:spPr>
        <p:txBody>
          <a:bodyPr>
            <a:noAutofit/>
          </a:bodyPr>
          <a:lstStyle/>
          <a:p>
            <a:pPr algn="l"/>
            <a:r>
              <a:rPr lang="en-US" sz="2800" dirty="0" smtClean="0"/>
              <a:t>Lighting schedule for maximum egg production:</a:t>
            </a:r>
            <a:br>
              <a:rPr lang="en-US" sz="2800" dirty="0" smtClean="0"/>
            </a:br>
            <a:r>
              <a:rPr lang="en-US" sz="2800" dirty="0" smtClean="0"/>
              <a:t>1. 0-3 weeks                :Brooding light for heat</a:t>
            </a:r>
            <a:br>
              <a:rPr lang="en-US" sz="2800" dirty="0" smtClean="0"/>
            </a:br>
            <a:r>
              <a:rPr lang="en-US" sz="2800" dirty="0"/>
              <a:t> </a:t>
            </a:r>
            <a:r>
              <a:rPr lang="en-US" sz="2800" dirty="0" smtClean="0"/>
              <a:t>                                           24hrs/day</a:t>
            </a:r>
            <a:br>
              <a:rPr lang="en-US" sz="2800" dirty="0" smtClean="0"/>
            </a:br>
            <a:r>
              <a:rPr lang="en-US" sz="2800" dirty="0" smtClean="0"/>
              <a:t>2. 4-20 weeks               :growth period, no extra light</a:t>
            </a:r>
            <a:br>
              <a:rPr lang="en-US" sz="2800" dirty="0" smtClean="0"/>
            </a:br>
            <a:r>
              <a:rPr lang="en-US" sz="2800" dirty="0" smtClean="0"/>
              <a:t>3. 20</a:t>
            </a:r>
            <a:r>
              <a:rPr lang="en-US" sz="2800" baseline="30000" dirty="0" smtClean="0"/>
              <a:t>th</a:t>
            </a:r>
            <a:r>
              <a:rPr lang="en-US" sz="2800" dirty="0" smtClean="0"/>
              <a:t> week onwards  :</a:t>
            </a:r>
            <a:br>
              <a:rPr lang="en-US" sz="2800" dirty="0" smtClean="0"/>
            </a:br>
            <a:r>
              <a:rPr lang="en-US" sz="2800" dirty="0"/>
              <a:t> </a:t>
            </a:r>
            <a:r>
              <a:rPr lang="en-US" sz="2800" dirty="0" smtClean="0"/>
              <a:t>                 Every week</a:t>
            </a:r>
            <a:br>
              <a:rPr lang="en-US" sz="2800" dirty="0" smtClean="0"/>
            </a:br>
            <a:r>
              <a:rPr lang="en-US" sz="2800" dirty="0" smtClean="0"/>
              <a:t>During 20</a:t>
            </a:r>
            <a:r>
              <a:rPr lang="en-US" sz="2800" baseline="30000" dirty="0" smtClean="0"/>
              <a:t>th</a:t>
            </a:r>
            <a:r>
              <a:rPr lang="en-US" sz="2800" dirty="0" smtClean="0"/>
              <a:t> week         :Day light + 1hr extra light</a:t>
            </a:r>
            <a:br>
              <a:rPr lang="en-US" sz="2800" dirty="0" smtClean="0"/>
            </a:br>
            <a:r>
              <a:rPr lang="en-US" sz="2800" dirty="0" smtClean="0"/>
              <a:t>Every week                    :Day light + 1.30 </a:t>
            </a:r>
            <a:r>
              <a:rPr lang="en-US" sz="2800" dirty="0" err="1" smtClean="0"/>
              <a:t>mts</a:t>
            </a:r>
            <a:r>
              <a:rPr lang="en-US" sz="2800" dirty="0" smtClean="0"/>
              <a:t> extra light</a:t>
            </a:r>
            <a:br>
              <a:rPr lang="en-US" sz="2800" dirty="0" smtClean="0"/>
            </a:br>
            <a:r>
              <a:rPr lang="en-US" sz="2800" dirty="0" smtClean="0"/>
              <a:t>Lastly                               : Day light + 5 </a:t>
            </a:r>
            <a:r>
              <a:rPr lang="en-US" sz="2800" dirty="0" err="1" smtClean="0"/>
              <a:t>hrs</a:t>
            </a:r>
            <a:r>
              <a:rPr lang="en-US" sz="2800" dirty="0" smtClean="0"/>
              <a:t> </a:t>
            </a:r>
            <a:r>
              <a:rPr lang="en-US" sz="2800" dirty="0"/>
              <a:t>extra </a:t>
            </a:r>
            <a:r>
              <a:rPr lang="en-US" sz="2800" dirty="0" smtClean="0"/>
              <a:t>light</a:t>
            </a:r>
            <a:br>
              <a:rPr lang="en-US" sz="2800" dirty="0" smtClean="0"/>
            </a:br>
            <a:r>
              <a:rPr lang="en-US" sz="2800" dirty="0"/>
              <a:t> </a:t>
            </a:r>
            <a:r>
              <a:rPr lang="en-US" sz="2800" dirty="0" smtClean="0"/>
              <a:t>                                          total of 17 </a:t>
            </a:r>
            <a:r>
              <a:rPr lang="en-US" sz="2800" dirty="0" err="1" smtClean="0"/>
              <a:t>hrs</a:t>
            </a:r>
            <a:r>
              <a:rPr lang="en-US" sz="2800" dirty="0" smtClean="0"/>
              <a:t> of light/24hrs.</a:t>
            </a:r>
            <a:br>
              <a:rPr lang="en-US" sz="2800" dirty="0" smtClean="0"/>
            </a:br>
            <a:r>
              <a:rPr lang="en-US" sz="2800" b="1" dirty="0" err="1" smtClean="0">
                <a:solidFill>
                  <a:srgbClr val="FF0000"/>
                </a:solidFill>
              </a:rPr>
              <a:t>F.Orientatio</a:t>
            </a:r>
            <a:r>
              <a:rPr lang="en-US" sz="2800" b="1" dirty="0" smtClean="0">
                <a:solidFill>
                  <a:srgbClr val="FF0000"/>
                </a:solidFill>
              </a:rPr>
              <a:t> of shed </a:t>
            </a:r>
            <a:r>
              <a:rPr lang="en-US" sz="2800" dirty="0" smtClean="0">
                <a:solidFill>
                  <a:srgbClr val="FF0000"/>
                </a:solidFill>
              </a:rPr>
              <a:t>: </a:t>
            </a:r>
            <a:r>
              <a:rPr lang="en-US" sz="2800" dirty="0" err="1" smtClean="0">
                <a:solidFill>
                  <a:srgbClr val="FF0000"/>
                </a:solidFill>
              </a:rPr>
              <a:t>weather,wind,sun</a:t>
            </a:r>
            <a:r>
              <a:rPr lang="en-US" sz="2800" dirty="0" smtClean="0">
                <a:solidFill>
                  <a:srgbClr val="FF0000"/>
                </a:solidFill>
              </a:rPr>
              <a:t/>
            </a:r>
            <a:br>
              <a:rPr lang="en-US" sz="2800" dirty="0" smtClean="0">
                <a:solidFill>
                  <a:srgbClr val="FF0000"/>
                </a:solidFill>
              </a:rPr>
            </a:br>
            <a:r>
              <a:rPr lang="en-US" sz="2800" b="1" dirty="0" smtClean="0">
                <a:solidFill>
                  <a:schemeClr val="tx2">
                    <a:lumMod val="50000"/>
                  </a:schemeClr>
                </a:solidFill>
              </a:rPr>
              <a:t>G. Sanitation</a:t>
            </a:r>
            <a:r>
              <a:rPr lang="en-US" sz="2800" dirty="0" smtClean="0">
                <a:solidFill>
                  <a:schemeClr val="tx2">
                    <a:lumMod val="50000"/>
                  </a:schemeClr>
                </a:solidFill>
              </a:rPr>
              <a:t>: The external  parasites such as </a:t>
            </a:r>
            <a:r>
              <a:rPr lang="en-US" sz="2800" dirty="0" err="1" smtClean="0">
                <a:solidFill>
                  <a:schemeClr val="tx2">
                    <a:lumMod val="50000"/>
                  </a:schemeClr>
                </a:solidFill>
              </a:rPr>
              <a:t>lice,ticks,fleas</a:t>
            </a:r>
            <a:r>
              <a:rPr lang="en-US" sz="2800" dirty="0" smtClean="0">
                <a:solidFill>
                  <a:schemeClr val="tx2">
                    <a:lumMod val="50000"/>
                  </a:schemeClr>
                </a:solidFill>
              </a:rPr>
              <a:t> and mites are most  harmful to poultry </a:t>
            </a:r>
            <a:r>
              <a:rPr lang="en-US" sz="2800" dirty="0" err="1" smtClean="0">
                <a:solidFill>
                  <a:schemeClr val="tx2">
                    <a:lumMod val="50000"/>
                  </a:schemeClr>
                </a:solidFill>
              </a:rPr>
              <a:t>birds.They</a:t>
            </a:r>
            <a:r>
              <a:rPr lang="en-US" sz="2800" dirty="0" smtClean="0">
                <a:solidFill>
                  <a:schemeClr val="tx2">
                    <a:lumMod val="50000"/>
                  </a:schemeClr>
                </a:solidFill>
              </a:rPr>
              <a:t> are not only transmit diseases but also hamper with </a:t>
            </a:r>
            <a:r>
              <a:rPr lang="en-US" sz="2800" dirty="0" err="1" smtClean="0">
                <a:solidFill>
                  <a:schemeClr val="tx2">
                    <a:lumMod val="50000"/>
                  </a:schemeClr>
                </a:solidFill>
              </a:rPr>
              <a:t>growth,egg</a:t>
            </a:r>
            <a:r>
              <a:rPr lang="en-US" sz="2800" dirty="0" smtClean="0">
                <a:solidFill>
                  <a:schemeClr val="tx2">
                    <a:lumMod val="50000"/>
                  </a:schemeClr>
                </a:solidFill>
              </a:rPr>
              <a:t> production </a:t>
            </a:r>
            <a:r>
              <a:rPr lang="en-US" sz="2800" dirty="0" err="1" smtClean="0">
                <a:solidFill>
                  <a:schemeClr val="tx2">
                    <a:lumMod val="50000"/>
                  </a:schemeClr>
                </a:solidFill>
              </a:rPr>
              <a:t>capacity.Which</a:t>
            </a:r>
            <a:r>
              <a:rPr lang="en-US" sz="2800" dirty="0" smtClean="0">
                <a:solidFill>
                  <a:schemeClr val="tx2">
                    <a:lumMod val="50000"/>
                  </a:schemeClr>
                </a:solidFill>
              </a:rPr>
              <a:t> designing the shed one should</a:t>
            </a:r>
            <a:endParaRPr lang="en-US" sz="2800" dirty="0">
              <a:solidFill>
                <a:schemeClr val="tx2">
                  <a:lumMod val="50000"/>
                </a:schemeClr>
              </a:solidFill>
            </a:endParaRPr>
          </a:p>
        </p:txBody>
      </p:sp>
    </p:spTree>
    <p:extLst>
      <p:ext uri="{BB962C8B-B14F-4D97-AF65-F5344CB8AC3E}">
        <p14:creationId xmlns:p14="http://schemas.microsoft.com/office/powerpoint/2010/main" val="3746513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a:solidFill>
            <a:schemeClr val="accent5">
              <a:lumMod val="20000"/>
              <a:lumOff val="80000"/>
            </a:schemeClr>
          </a:solidFill>
        </p:spPr>
        <p:txBody>
          <a:bodyPr>
            <a:normAutofit/>
          </a:bodyPr>
          <a:lstStyle/>
          <a:p>
            <a:r>
              <a:rPr lang="en-US" sz="3200" dirty="0" smtClean="0">
                <a:solidFill>
                  <a:srgbClr val="FF0000"/>
                </a:solidFill>
              </a:rPr>
              <a:t>Bear in mind and major factor of </a:t>
            </a:r>
            <a:r>
              <a:rPr lang="en-US" sz="3200" dirty="0" err="1" smtClean="0">
                <a:solidFill>
                  <a:srgbClr val="FF0000"/>
                </a:solidFill>
              </a:rPr>
              <a:t>sanitation.such</a:t>
            </a:r>
            <a:r>
              <a:rPr lang="en-US" sz="3200" dirty="0" smtClean="0">
                <a:solidFill>
                  <a:srgbClr val="FF0000"/>
                </a:solidFill>
              </a:rPr>
              <a:t> as easy cleaning and spraying. </a:t>
            </a:r>
            <a:r>
              <a:rPr lang="en-US" sz="3200" dirty="0" err="1" smtClean="0">
                <a:solidFill>
                  <a:srgbClr val="FF0000"/>
                </a:solidFill>
              </a:rPr>
              <a:t>Ironframes</a:t>
            </a:r>
            <a:r>
              <a:rPr lang="en-US" sz="3200" dirty="0" smtClean="0">
                <a:solidFill>
                  <a:srgbClr val="FF0000"/>
                </a:solidFill>
              </a:rPr>
              <a:t>, asbestos sheets are best roofing material. When wood is used, every </a:t>
            </a:r>
            <a:r>
              <a:rPr lang="en-US" sz="3200" dirty="0" err="1" smtClean="0">
                <a:solidFill>
                  <a:srgbClr val="FF0000"/>
                </a:solidFill>
              </a:rPr>
              <a:t>pice</a:t>
            </a:r>
            <a:r>
              <a:rPr lang="en-US" sz="3200" dirty="0" smtClean="0">
                <a:solidFill>
                  <a:srgbClr val="FF0000"/>
                </a:solidFill>
              </a:rPr>
              <a:t> is treated with </a:t>
            </a:r>
            <a:r>
              <a:rPr lang="en-US" sz="3200" dirty="0" err="1" smtClean="0">
                <a:solidFill>
                  <a:srgbClr val="FF0000"/>
                </a:solidFill>
              </a:rPr>
              <a:t>coaltar</a:t>
            </a:r>
            <a:r>
              <a:rPr lang="en-US" sz="3200" dirty="0" smtClean="0">
                <a:solidFill>
                  <a:srgbClr val="FF0000"/>
                </a:solidFill>
              </a:rPr>
              <a:t> or similar strong insecticides.</a:t>
            </a:r>
            <a:endParaRPr lang="en-US" sz="3200" dirty="0">
              <a:solidFill>
                <a:srgbClr val="FF0000"/>
              </a:solidFill>
            </a:endParaRPr>
          </a:p>
        </p:txBody>
      </p:sp>
    </p:spTree>
    <p:extLst>
      <p:ext uri="{BB962C8B-B14F-4D97-AF65-F5344CB8AC3E}">
        <p14:creationId xmlns:p14="http://schemas.microsoft.com/office/powerpoint/2010/main" val="1352343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88275831"/>
              </p:ext>
            </p:extLst>
          </p:nvPr>
        </p:nvGraphicFramePr>
        <p:xfrm>
          <a:off x="76200" y="0"/>
          <a:ext cx="9098280" cy="6858000"/>
        </p:xfrm>
        <a:graphic>
          <a:graphicData uri="http://schemas.openxmlformats.org/drawingml/2006/table">
            <a:tbl>
              <a:tblPr firstRow="1" firstCol="1" bandRow="1">
                <a:tableStyleId>{5C22544A-7EE6-4342-B048-85BDC9FD1C3A}</a:tableStyleId>
              </a:tblPr>
              <a:tblGrid>
                <a:gridCol w="3032760"/>
                <a:gridCol w="3032760"/>
                <a:gridCol w="3032760"/>
              </a:tblGrid>
              <a:tr h="470999">
                <a:tc>
                  <a:txBody>
                    <a:bodyPr/>
                    <a:lstStyle/>
                    <a:p>
                      <a:pPr marL="0" marR="0">
                        <a:lnSpc>
                          <a:spcPct val="115000"/>
                        </a:lnSpc>
                        <a:spcBef>
                          <a:spcPts val="0"/>
                        </a:spcBef>
                        <a:spcAft>
                          <a:spcPts val="0"/>
                        </a:spcAft>
                      </a:pPr>
                      <a:r>
                        <a:rPr lang="en-US" sz="2000" dirty="0">
                          <a:effectLst/>
                        </a:rPr>
                        <a:t>Name of the </a:t>
                      </a:r>
                      <a:r>
                        <a:rPr lang="en-US" sz="2000" dirty="0" err="1">
                          <a:effectLst/>
                        </a:rPr>
                        <a:t>ccchemical</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Use</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Dosage</a:t>
                      </a:r>
                      <a:endParaRPr lang="en-US" sz="2000">
                        <a:effectLst/>
                        <a:latin typeface="Calibri"/>
                        <a:ea typeface="Calibri"/>
                        <a:cs typeface="Times New Roman"/>
                      </a:endParaRPr>
                    </a:p>
                  </a:txBody>
                  <a:tcPr marL="68580" marR="68580" marT="0" marB="0"/>
                </a:tc>
              </a:tr>
              <a:tr h="470999">
                <a:tc>
                  <a:txBody>
                    <a:bodyPr/>
                    <a:lstStyle/>
                    <a:p>
                      <a:pPr marL="0" marR="0">
                        <a:lnSpc>
                          <a:spcPct val="115000"/>
                        </a:lnSpc>
                        <a:spcBef>
                          <a:spcPts val="0"/>
                        </a:spcBef>
                        <a:spcAft>
                          <a:spcPts val="0"/>
                        </a:spcAft>
                      </a:pPr>
                      <a:r>
                        <a:rPr lang="en-US" sz="2000" dirty="0">
                          <a:effectLst/>
                        </a:rPr>
                        <a:t>1.Alcohol (ethyl ethanol)</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AS skin </a:t>
                      </a:r>
                      <a:r>
                        <a:rPr lang="en-US" sz="2000" dirty="0" err="1">
                          <a:effectLst/>
                        </a:rPr>
                        <a:t>infectants</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70% alcohol</a:t>
                      </a:r>
                      <a:endParaRPr lang="en-US" sz="2000">
                        <a:effectLst/>
                        <a:latin typeface="Calibri"/>
                        <a:ea typeface="Calibri"/>
                        <a:cs typeface="Times New Roman"/>
                      </a:endParaRPr>
                    </a:p>
                  </a:txBody>
                  <a:tcPr marL="68580" marR="68580" marT="0" marB="0"/>
                </a:tc>
              </a:tr>
              <a:tr h="971333">
                <a:tc>
                  <a:txBody>
                    <a:bodyPr/>
                    <a:lstStyle/>
                    <a:p>
                      <a:pPr marL="0" marR="0">
                        <a:lnSpc>
                          <a:spcPct val="115000"/>
                        </a:lnSpc>
                        <a:spcBef>
                          <a:spcPts val="0"/>
                        </a:spcBef>
                        <a:spcAft>
                          <a:spcPts val="0"/>
                        </a:spcAft>
                      </a:pPr>
                      <a:r>
                        <a:rPr lang="en-US" sz="2000" dirty="0">
                          <a:effectLst/>
                        </a:rPr>
                        <a:t>2.Boric acid</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For washing eyes and other sensitive parts</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About 6% solution</a:t>
                      </a:r>
                      <a:endParaRPr lang="en-US" sz="2000">
                        <a:effectLst/>
                        <a:latin typeface="Calibri"/>
                        <a:ea typeface="Calibri"/>
                        <a:cs typeface="Times New Roman"/>
                      </a:endParaRPr>
                    </a:p>
                  </a:txBody>
                  <a:tcPr marL="68580" marR="68580" marT="0" marB="0"/>
                </a:tc>
              </a:tr>
              <a:tr h="1471667">
                <a:tc>
                  <a:txBody>
                    <a:bodyPr/>
                    <a:lstStyle/>
                    <a:p>
                      <a:pPr marL="0" marR="0">
                        <a:lnSpc>
                          <a:spcPct val="115000"/>
                        </a:lnSpc>
                        <a:spcBef>
                          <a:spcPts val="0"/>
                        </a:spcBef>
                        <a:spcAft>
                          <a:spcPts val="0"/>
                        </a:spcAft>
                      </a:pPr>
                      <a:r>
                        <a:rPr lang="en-US" sz="2000">
                          <a:effectLst/>
                        </a:rPr>
                        <a:t>3.Chlorines</a:t>
                      </a:r>
                    </a:p>
                    <a:p>
                      <a:pPr marL="0" marR="0">
                        <a:lnSpc>
                          <a:spcPct val="115000"/>
                        </a:lnSpc>
                        <a:spcBef>
                          <a:spcPts val="0"/>
                        </a:spcBef>
                        <a:spcAft>
                          <a:spcPts val="0"/>
                        </a:spcAft>
                      </a:pPr>
                      <a:r>
                        <a:rPr lang="en-US" sz="2000">
                          <a:effectLst/>
                        </a:rPr>
                        <a:t>(sodium hypochlorite)</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1.Egg dipping and</a:t>
                      </a:r>
                    </a:p>
                    <a:p>
                      <a:pPr marL="0" marR="0">
                        <a:lnSpc>
                          <a:spcPct val="115000"/>
                        </a:lnSpc>
                        <a:spcBef>
                          <a:spcPts val="0"/>
                        </a:spcBef>
                        <a:spcAft>
                          <a:spcPts val="0"/>
                        </a:spcAft>
                      </a:pPr>
                      <a:r>
                        <a:rPr lang="en-US" sz="2000" dirty="0">
                          <a:effectLst/>
                        </a:rPr>
                        <a:t>2.In processing plants</a:t>
                      </a:r>
                    </a:p>
                    <a:p>
                      <a:pPr marL="0" marR="0">
                        <a:lnSpc>
                          <a:spcPct val="115000"/>
                        </a:lnSpc>
                        <a:spcBef>
                          <a:spcPts val="0"/>
                        </a:spcBef>
                        <a:spcAft>
                          <a:spcPts val="0"/>
                        </a:spcAft>
                      </a:pPr>
                      <a:r>
                        <a:rPr lang="en-US" sz="2000" dirty="0">
                          <a:effectLst/>
                        </a:rPr>
                        <a:t>3.In poultry drinking water</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err="1">
                          <a:effectLst/>
                        </a:rPr>
                        <a:t>Geenerally</a:t>
                      </a:r>
                      <a:r>
                        <a:rPr lang="en-US" sz="2000" dirty="0">
                          <a:effectLst/>
                        </a:rPr>
                        <a:t>  used about 200 ppm for disinfection 50 ppm for </a:t>
                      </a:r>
                      <a:r>
                        <a:rPr lang="en-US" sz="2000" dirty="0" err="1">
                          <a:effectLst/>
                        </a:rPr>
                        <a:t>drinkin</a:t>
                      </a:r>
                      <a:r>
                        <a:rPr lang="en-US" sz="2000" dirty="0">
                          <a:effectLst/>
                        </a:rPr>
                        <a:t> g water</a:t>
                      </a:r>
                      <a:endParaRPr lang="en-US" sz="2000" dirty="0">
                        <a:effectLst/>
                        <a:latin typeface="Calibri"/>
                        <a:ea typeface="Calibri"/>
                        <a:cs typeface="Times New Roman"/>
                      </a:endParaRPr>
                    </a:p>
                  </a:txBody>
                  <a:tcPr marL="68580" marR="68580" marT="0" marB="0"/>
                </a:tc>
              </a:tr>
              <a:tr h="3473002">
                <a:tc>
                  <a:txBody>
                    <a:bodyPr/>
                    <a:lstStyle/>
                    <a:p>
                      <a:pPr marL="0" marR="0">
                        <a:lnSpc>
                          <a:spcPct val="115000"/>
                        </a:lnSpc>
                        <a:spcBef>
                          <a:spcPts val="0"/>
                        </a:spcBef>
                        <a:spcAft>
                          <a:spcPts val="0"/>
                        </a:spcAft>
                      </a:pPr>
                      <a:r>
                        <a:rPr lang="en-US" sz="2000">
                          <a:effectLst/>
                        </a:rPr>
                        <a:t>4.Formaldehyde</a:t>
                      </a:r>
                    </a:p>
                    <a:p>
                      <a:pPr marL="0" marR="0">
                        <a:lnSpc>
                          <a:spcPct val="115000"/>
                        </a:lnSpc>
                        <a:spcBef>
                          <a:spcPts val="0"/>
                        </a:spcBef>
                        <a:spcAft>
                          <a:spcPts val="0"/>
                        </a:spcAft>
                      </a:pPr>
                      <a:r>
                        <a:rPr lang="en-US" sz="2000">
                          <a:effectLst/>
                        </a:rPr>
                        <a:t>(gas or liquid)</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Effective against </a:t>
                      </a:r>
                      <a:r>
                        <a:rPr lang="en-US" sz="2000" dirty="0" err="1">
                          <a:effectLst/>
                        </a:rPr>
                        <a:t>viruses,bacteria</a:t>
                      </a:r>
                      <a:r>
                        <a:rPr lang="en-US" sz="2000" dirty="0">
                          <a:effectLst/>
                        </a:rPr>
                        <a:t> and fungi </a:t>
                      </a:r>
                    </a:p>
                    <a:p>
                      <a:pPr marL="0" marR="0">
                        <a:lnSpc>
                          <a:spcPct val="115000"/>
                        </a:lnSpc>
                        <a:spcBef>
                          <a:spcPts val="0"/>
                        </a:spcBef>
                        <a:spcAft>
                          <a:spcPts val="0"/>
                        </a:spcAft>
                      </a:pPr>
                      <a:r>
                        <a:rPr lang="en-US" sz="2000" dirty="0">
                          <a:effectLst/>
                        </a:rPr>
                        <a:t>1.Used as disinfectant during out break of disease.</a:t>
                      </a:r>
                    </a:p>
                    <a:p>
                      <a:pPr marL="0" marR="0">
                        <a:lnSpc>
                          <a:spcPct val="115000"/>
                        </a:lnSpc>
                        <a:spcBef>
                          <a:spcPts val="0"/>
                        </a:spcBef>
                        <a:spcAft>
                          <a:spcPts val="0"/>
                        </a:spcAft>
                      </a:pPr>
                      <a:r>
                        <a:rPr lang="en-US" sz="2000" dirty="0">
                          <a:effectLst/>
                        </a:rPr>
                        <a:t>2.commonly used fumigation of hatching of eggs</a:t>
                      </a:r>
                    </a:p>
                    <a:p>
                      <a:pPr marL="0" marR="0">
                        <a:lnSpc>
                          <a:spcPct val="115000"/>
                        </a:lnSpc>
                        <a:spcBef>
                          <a:spcPts val="0"/>
                        </a:spcBef>
                        <a:spcAft>
                          <a:spcPts val="0"/>
                        </a:spcAft>
                      </a:pPr>
                      <a:r>
                        <a:rPr lang="en-US" sz="2000" dirty="0">
                          <a:effectLst/>
                        </a:rPr>
                        <a:t> </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 Liquid disinfectant 2% solution</a:t>
                      </a:r>
                    </a:p>
                    <a:p>
                      <a:pPr marL="0" marR="0">
                        <a:lnSpc>
                          <a:spcPct val="115000"/>
                        </a:lnSpc>
                        <a:spcBef>
                          <a:spcPts val="0"/>
                        </a:spcBef>
                        <a:spcAft>
                          <a:spcPts val="0"/>
                        </a:spcAft>
                      </a:pPr>
                      <a:r>
                        <a:rPr lang="en-US" sz="2000" dirty="0">
                          <a:effectLst/>
                        </a:rPr>
                        <a:t> </a:t>
                      </a:r>
                    </a:p>
                    <a:p>
                      <a:pPr marL="0" marR="0">
                        <a:lnSpc>
                          <a:spcPct val="115000"/>
                        </a:lnSpc>
                        <a:spcBef>
                          <a:spcPts val="0"/>
                        </a:spcBef>
                        <a:spcAft>
                          <a:spcPts val="0"/>
                        </a:spcAft>
                      </a:pPr>
                      <a:r>
                        <a:rPr lang="en-US" sz="2000" dirty="0">
                          <a:effectLst/>
                        </a:rPr>
                        <a:t>For fumigation use 1 part of potassium permanganate and 3parts of formaldehyde</a:t>
                      </a:r>
                      <a:endParaRPr lang="en-US"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718983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20794681"/>
              </p:ext>
            </p:extLst>
          </p:nvPr>
        </p:nvGraphicFramePr>
        <p:xfrm>
          <a:off x="228600" y="76200"/>
          <a:ext cx="8778558" cy="6705600"/>
        </p:xfrm>
        <a:graphic>
          <a:graphicData uri="http://schemas.openxmlformats.org/drawingml/2006/table">
            <a:tbl>
              <a:tblPr firstRow="1" firstCol="1" bandRow="1">
                <a:tableStyleId>{5C22544A-7EE6-4342-B048-85BDC9FD1C3A}</a:tableStyleId>
              </a:tblPr>
              <a:tblGrid>
                <a:gridCol w="2926186"/>
                <a:gridCol w="2926186"/>
                <a:gridCol w="2926186"/>
              </a:tblGrid>
              <a:tr h="2226395">
                <a:tc>
                  <a:txBody>
                    <a:bodyPr/>
                    <a:lstStyle/>
                    <a:p>
                      <a:pPr marL="0" marR="0">
                        <a:lnSpc>
                          <a:spcPct val="115000"/>
                        </a:lnSpc>
                        <a:spcBef>
                          <a:spcPts val="0"/>
                        </a:spcBef>
                        <a:spcAft>
                          <a:spcPts val="0"/>
                        </a:spcAft>
                      </a:pPr>
                      <a:r>
                        <a:rPr lang="en-US" sz="2000">
                          <a:effectLst/>
                        </a:rPr>
                        <a:t>5.Lime (calcium oxide)</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a:effectLst/>
                        </a:rPr>
                        <a:t>1.As deodorant sprinkles on litter.</a:t>
                      </a:r>
                    </a:p>
                    <a:p>
                      <a:pPr marL="0" marR="0">
                        <a:lnSpc>
                          <a:spcPct val="115000"/>
                        </a:lnSpc>
                        <a:spcBef>
                          <a:spcPts val="0"/>
                        </a:spcBef>
                        <a:spcAft>
                          <a:spcPts val="0"/>
                        </a:spcAft>
                      </a:pPr>
                      <a:r>
                        <a:rPr lang="en-US" sz="2000">
                          <a:effectLst/>
                        </a:rPr>
                        <a:t>2.Disinfectant when sprinkled on floor</a:t>
                      </a:r>
                    </a:p>
                    <a:p>
                      <a:pPr marL="0" marR="0">
                        <a:lnSpc>
                          <a:spcPct val="115000"/>
                        </a:lnSpc>
                        <a:spcBef>
                          <a:spcPts val="0"/>
                        </a:spcBef>
                        <a:spcAft>
                          <a:spcPts val="0"/>
                        </a:spcAft>
                      </a:pPr>
                      <a:r>
                        <a:rPr lang="en-US" sz="2000">
                          <a:effectLst/>
                        </a:rPr>
                        <a:t>3.As “White wash” to walls</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Use as direct as milk Of lime</a:t>
                      </a:r>
                      <a:endParaRPr lang="en-US" sz="2000" dirty="0">
                        <a:effectLst/>
                        <a:latin typeface="Calibri"/>
                        <a:ea typeface="Calibri"/>
                        <a:cs typeface="Times New Roman"/>
                      </a:endParaRPr>
                    </a:p>
                  </a:txBody>
                  <a:tcPr marL="68580" marR="68580" marT="0" marB="0"/>
                </a:tc>
              </a:tr>
              <a:tr h="4479205">
                <a:tc>
                  <a:txBody>
                    <a:bodyPr/>
                    <a:lstStyle/>
                    <a:p>
                      <a:pPr marL="0" marR="0">
                        <a:lnSpc>
                          <a:spcPct val="115000"/>
                        </a:lnSpc>
                        <a:spcBef>
                          <a:spcPts val="0"/>
                        </a:spcBef>
                        <a:spcAft>
                          <a:spcPts val="0"/>
                        </a:spcAft>
                      </a:pPr>
                      <a:r>
                        <a:rPr lang="en-US" sz="2000" dirty="0">
                          <a:effectLst/>
                        </a:rPr>
                        <a:t>6.Phnol 9carbolic acid)</a:t>
                      </a:r>
                      <a:endParaRPr lang="en-US"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effectLst/>
                        </a:rPr>
                        <a:t>Effective against bacteria and fungi</a:t>
                      </a:r>
                    </a:p>
                    <a:p>
                      <a:pPr marL="0" marR="0">
                        <a:lnSpc>
                          <a:spcPct val="115000"/>
                        </a:lnSpc>
                        <a:spcBef>
                          <a:spcPts val="0"/>
                        </a:spcBef>
                        <a:spcAft>
                          <a:spcPts val="0"/>
                        </a:spcAft>
                      </a:pPr>
                      <a:r>
                        <a:rPr lang="en-US" sz="2000">
                          <a:effectLst/>
                        </a:rPr>
                        <a:t>1.egg dipping and washing</a:t>
                      </a:r>
                    </a:p>
                    <a:p>
                      <a:pPr marL="0" marR="0">
                        <a:lnSpc>
                          <a:spcPct val="115000"/>
                        </a:lnSpc>
                        <a:spcBef>
                          <a:spcPts val="0"/>
                        </a:spcBef>
                        <a:spcAft>
                          <a:spcPts val="0"/>
                        </a:spcAft>
                      </a:pPr>
                      <a:r>
                        <a:rPr lang="en-US" sz="2000">
                          <a:effectLst/>
                        </a:rPr>
                        <a:t> </a:t>
                      </a:r>
                    </a:p>
                    <a:p>
                      <a:pPr marL="0" marR="0">
                        <a:lnSpc>
                          <a:spcPct val="115000"/>
                        </a:lnSpc>
                        <a:spcBef>
                          <a:spcPts val="0"/>
                        </a:spcBef>
                        <a:spcAft>
                          <a:spcPts val="0"/>
                        </a:spcAft>
                      </a:pPr>
                      <a:r>
                        <a:rPr lang="en-US" sz="2000">
                          <a:effectLst/>
                        </a:rPr>
                        <a:t> 2.disinfectant in hatcheries and poultry sheds</a:t>
                      </a:r>
                    </a:p>
                    <a:p>
                      <a:pPr marL="0" marR="0">
                        <a:lnSpc>
                          <a:spcPct val="115000"/>
                        </a:lnSpc>
                        <a:spcBef>
                          <a:spcPts val="0"/>
                        </a:spcBef>
                        <a:spcAft>
                          <a:spcPts val="0"/>
                        </a:spcAft>
                      </a:pPr>
                      <a:r>
                        <a:rPr lang="en-US" sz="2000">
                          <a:effectLst/>
                        </a:rPr>
                        <a:t> </a:t>
                      </a:r>
                    </a:p>
                    <a:p>
                      <a:pPr marL="0" marR="0">
                        <a:lnSpc>
                          <a:spcPct val="115000"/>
                        </a:lnSpc>
                        <a:spcBef>
                          <a:spcPts val="0"/>
                        </a:spcBef>
                        <a:spcAft>
                          <a:spcPts val="0"/>
                        </a:spcAft>
                      </a:pPr>
                      <a:r>
                        <a:rPr lang="en-US" sz="2000">
                          <a:effectLst/>
                        </a:rPr>
                        <a:t>3.foot bath solutions</a:t>
                      </a:r>
                    </a:p>
                    <a:p>
                      <a:pPr marL="0" marR="0">
                        <a:lnSpc>
                          <a:spcPct val="115000"/>
                        </a:lnSpc>
                        <a:spcBef>
                          <a:spcPts val="0"/>
                        </a:spcBef>
                        <a:spcAft>
                          <a:spcPts val="0"/>
                        </a:spcAft>
                      </a:pPr>
                      <a:r>
                        <a:rPr lang="en-US" sz="2000">
                          <a:effectLst/>
                        </a:rPr>
                        <a:t>To clean concrete floor</a:t>
                      </a:r>
                    </a:p>
                    <a:p>
                      <a:pPr marL="0" marR="0">
                        <a:lnSpc>
                          <a:spcPct val="115000"/>
                        </a:lnSpc>
                        <a:spcBef>
                          <a:spcPts val="0"/>
                        </a:spcBef>
                        <a:spcAft>
                          <a:spcPts val="0"/>
                        </a:spcAft>
                      </a:pPr>
                      <a:r>
                        <a:rPr lang="en-US" sz="2000">
                          <a:effectLst/>
                        </a:rPr>
                        <a:t> </a:t>
                      </a:r>
                      <a:endParaRPr lang="en-US" sz="20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dirty="0">
                          <a:effectLst/>
                        </a:rPr>
                        <a:t>100 ppm for disinfectants</a:t>
                      </a:r>
                    </a:p>
                    <a:p>
                      <a:pPr marL="0" marR="0">
                        <a:lnSpc>
                          <a:spcPct val="115000"/>
                        </a:lnSpc>
                        <a:spcBef>
                          <a:spcPts val="0"/>
                        </a:spcBef>
                        <a:spcAft>
                          <a:spcPts val="0"/>
                        </a:spcAft>
                      </a:pPr>
                      <a:r>
                        <a:rPr lang="en-US" sz="2000" dirty="0">
                          <a:effectLst/>
                        </a:rPr>
                        <a:t> </a:t>
                      </a:r>
                    </a:p>
                    <a:p>
                      <a:pPr marL="0" marR="0">
                        <a:lnSpc>
                          <a:spcPct val="115000"/>
                        </a:lnSpc>
                        <a:spcBef>
                          <a:spcPts val="0"/>
                        </a:spcBef>
                        <a:spcAft>
                          <a:spcPts val="0"/>
                        </a:spcAft>
                      </a:pPr>
                      <a:r>
                        <a:rPr lang="en-US" sz="2000" dirty="0">
                          <a:effectLst/>
                        </a:rPr>
                        <a:t> </a:t>
                      </a:r>
                    </a:p>
                    <a:p>
                      <a:pPr marL="0" marR="0">
                        <a:lnSpc>
                          <a:spcPct val="115000"/>
                        </a:lnSpc>
                        <a:spcBef>
                          <a:spcPts val="0"/>
                        </a:spcBef>
                        <a:spcAft>
                          <a:spcPts val="0"/>
                        </a:spcAft>
                      </a:pPr>
                      <a:r>
                        <a:rPr lang="en-US" sz="2000" dirty="0">
                          <a:effectLst/>
                        </a:rPr>
                        <a:t> </a:t>
                      </a:r>
                    </a:p>
                    <a:p>
                      <a:pPr marL="0" marR="0">
                        <a:lnSpc>
                          <a:spcPct val="115000"/>
                        </a:lnSpc>
                        <a:spcBef>
                          <a:spcPts val="0"/>
                        </a:spcBef>
                        <a:spcAft>
                          <a:spcPts val="0"/>
                        </a:spcAft>
                      </a:pPr>
                      <a:r>
                        <a:rPr lang="en-US" sz="2000" dirty="0">
                          <a:effectLst/>
                        </a:rPr>
                        <a:t>50ppm for sanitation</a:t>
                      </a:r>
                    </a:p>
                    <a:p>
                      <a:pPr marL="0" marR="0">
                        <a:lnSpc>
                          <a:spcPct val="115000"/>
                        </a:lnSpc>
                        <a:spcBef>
                          <a:spcPts val="0"/>
                        </a:spcBef>
                        <a:spcAft>
                          <a:spcPts val="0"/>
                        </a:spcAft>
                      </a:pPr>
                      <a:r>
                        <a:rPr lang="en-US" sz="2000" dirty="0">
                          <a:effectLst/>
                        </a:rPr>
                        <a:t> </a:t>
                      </a:r>
                    </a:p>
                    <a:p>
                      <a:pPr marL="0" marR="0">
                        <a:lnSpc>
                          <a:spcPct val="115000"/>
                        </a:lnSpc>
                        <a:spcBef>
                          <a:spcPts val="0"/>
                        </a:spcBef>
                        <a:spcAft>
                          <a:spcPts val="0"/>
                        </a:spcAft>
                      </a:pPr>
                      <a:r>
                        <a:rPr lang="en-US" sz="2000" dirty="0">
                          <a:effectLst/>
                        </a:rPr>
                        <a:t> </a:t>
                      </a:r>
                    </a:p>
                    <a:p>
                      <a:pPr marL="0" marR="0">
                        <a:lnSpc>
                          <a:spcPct val="115000"/>
                        </a:lnSpc>
                        <a:spcBef>
                          <a:spcPts val="0"/>
                        </a:spcBef>
                        <a:spcAft>
                          <a:spcPts val="0"/>
                        </a:spcAft>
                      </a:pPr>
                      <a:r>
                        <a:rPr lang="en-US" sz="2000" dirty="0">
                          <a:effectLst/>
                        </a:rPr>
                        <a:t> </a:t>
                      </a:r>
                    </a:p>
                    <a:p>
                      <a:pPr marL="0" marR="0">
                        <a:lnSpc>
                          <a:spcPct val="115000"/>
                        </a:lnSpc>
                        <a:spcBef>
                          <a:spcPts val="0"/>
                        </a:spcBef>
                        <a:spcAft>
                          <a:spcPts val="0"/>
                        </a:spcAft>
                      </a:pPr>
                      <a:r>
                        <a:rPr lang="en-US" sz="2000" dirty="0">
                          <a:effectLst/>
                        </a:rPr>
                        <a:t>Used as 2% or 5% solution</a:t>
                      </a:r>
                      <a:endParaRPr lang="en-US" sz="2000" dirty="0">
                        <a:effectLst/>
                        <a:latin typeface="Calibri"/>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1531938" y="241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04608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494738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sz="2800" b="1" dirty="0" smtClean="0">
                <a:solidFill>
                  <a:srgbClr val="FF0000"/>
                </a:solidFill>
              </a:rPr>
              <a:t>Essentials of Poultry shed</a:t>
            </a:r>
            <a:endParaRPr lang="en-US" sz="2800" b="1" dirty="0">
              <a:solidFill>
                <a:srgbClr val="FF0000"/>
              </a:solidFill>
            </a:endParaRPr>
          </a:p>
        </p:txBody>
      </p:sp>
      <p:sp>
        <p:nvSpPr>
          <p:cNvPr id="3" name="Content Placeholder 2"/>
          <p:cNvSpPr>
            <a:spLocks noGrp="1"/>
          </p:cNvSpPr>
          <p:nvPr>
            <p:ph idx="1"/>
          </p:nvPr>
        </p:nvSpPr>
        <p:spPr>
          <a:xfrm>
            <a:off x="457200" y="1219200"/>
            <a:ext cx="8229600" cy="4906963"/>
          </a:xfrm>
          <a:solidFill>
            <a:schemeClr val="accent3">
              <a:lumMod val="60000"/>
              <a:lumOff val="40000"/>
            </a:schemeClr>
          </a:solidFill>
        </p:spPr>
        <p:txBody>
          <a:bodyPr>
            <a:normAutofit fontScale="92500" lnSpcReduction="10000"/>
          </a:bodyPr>
          <a:lstStyle/>
          <a:p>
            <a:pPr>
              <a:buNone/>
            </a:pPr>
            <a:r>
              <a:rPr lang="en-US" sz="2400" b="1" dirty="0" smtClean="0">
                <a:solidFill>
                  <a:srgbClr val="002060"/>
                </a:solidFill>
              </a:rPr>
              <a:t>Protection</a:t>
            </a:r>
            <a:r>
              <a:rPr lang="en-US" sz="2400" dirty="0" smtClean="0"/>
              <a:t>-  Severe climate</a:t>
            </a:r>
          </a:p>
          <a:p>
            <a:pPr>
              <a:buNone/>
            </a:pPr>
            <a:r>
              <a:rPr lang="en-US" sz="2400" dirty="0" smtClean="0"/>
              <a:t>                       Predators</a:t>
            </a:r>
          </a:p>
          <a:p>
            <a:pPr>
              <a:buNone/>
            </a:pPr>
            <a:r>
              <a:rPr lang="en-US" sz="2400" dirty="0" smtClean="0"/>
              <a:t>                       Parasites</a:t>
            </a:r>
          </a:p>
          <a:p>
            <a:pPr>
              <a:buNone/>
            </a:pPr>
            <a:r>
              <a:rPr lang="en-US" sz="2400" dirty="0" smtClean="0"/>
              <a:t>                       Thieves</a:t>
            </a:r>
          </a:p>
          <a:p>
            <a:pPr>
              <a:buNone/>
            </a:pPr>
            <a:r>
              <a:rPr lang="en-US" sz="2400" dirty="0" smtClean="0"/>
              <a:t>Well designed shed avoid the development and spread of infections, diseases and  useful for high yielding of eggs</a:t>
            </a:r>
          </a:p>
          <a:p>
            <a:pPr algn="just">
              <a:buNone/>
            </a:pPr>
            <a:r>
              <a:rPr lang="en-US" sz="2400" b="1" dirty="0" smtClean="0">
                <a:solidFill>
                  <a:srgbClr val="002060"/>
                </a:solidFill>
              </a:rPr>
              <a:t>Comfort</a:t>
            </a:r>
            <a:r>
              <a:rPr lang="en-US" sz="2400" dirty="0" smtClean="0"/>
              <a:t>- For high production of eggs from poultry birds, they should be provided comfortable and happy </a:t>
            </a:r>
            <a:r>
              <a:rPr lang="en-US" sz="2400" dirty="0" err="1" smtClean="0"/>
              <a:t>shed.It</a:t>
            </a:r>
            <a:r>
              <a:rPr lang="en-US" sz="2400" dirty="0" smtClean="0"/>
              <a:t> means that the shed must provide adequate </a:t>
            </a:r>
            <a:r>
              <a:rPr lang="en-US" sz="2400" dirty="0" err="1" smtClean="0"/>
              <a:t>accommodation,cool</a:t>
            </a:r>
            <a:r>
              <a:rPr lang="en-US" sz="2400" dirty="0" smtClean="0"/>
              <a:t> in </a:t>
            </a:r>
            <a:r>
              <a:rPr lang="en-US" sz="2400" dirty="0" err="1" smtClean="0"/>
              <a:t>summer,free</a:t>
            </a:r>
            <a:r>
              <a:rPr lang="en-US" sz="2400" dirty="0" smtClean="0"/>
              <a:t> from cold winds and warm in </a:t>
            </a:r>
            <a:r>
              <a:rPr lang="en-US" sz="2400" dirty="0" err="1" smtClean="0"/>
              <a:t>winter.The</a:t>
            </a:r>
            <a:r>
              <a:rPr lang="en-US" sz="2400" dirty="0" smtClean="0"/>
              <a:t> house should be east or south </a:t>
            </a:r>
            <a:r>
              <a:rPr lang="en-US" sz="2400" dirty="0" err="1" smtClean="0"/>
              <a:t>facing.It</a:t>
            </a:r>
            <a:r>
              <a:rPr lang="en-US" sz="2400" dirty="0" smtClean="0"/>
              <a:t> protects the birds from scorching sun and western </a:t>
            </a:r>
            <a:r>
              <a:rPr lang="en-US" sz="2400" dirty="0" err="1" smtClean="0"/>
              <a:t>wind.The</a:t>
            </a:r>
            <a:r>
              <a:rPr lang="en-US" sz="2400" dirty="0" smtClean="0"/>
              <a:t>  houses having open in the eastern or southern side permits the sunshine to enter into room. The chickens prefers the morning sunlight  </a:t>
            </a:r>
            <a:endParaRPr lang="en-US" sz="2400" dirty="0"/>
          </a:p>
        </p:txBody>
      </p:sp>
    </p:spTree>
    <p:extLst>
      <p:ext uri="{BB962C8B-B14F-4D97-AF65-F5344CB8AC3E}">
        <p14:creationId xmlns:p14="http://schemas.microsoft.com/office/powerpoint/2010/main" val="4161747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6781800"/>
          </a:xfrm>
          <a:blipFill>
            <a:blip r:embed="rId2"/>
            <a:tile tx="0" ty="0" sx="100000" sy="100000" flip="none" algn="tl"/>
          </a:blipFill>
        </p:spPr>
        <p:txBody>
          <a:bodyPr>
            <a:noAutofit/>
          </a:bodyPr>
          <a:lstStyle/>
          <a:p>
            <a:pPr algn="just"/>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r>
              <a:rPr lang="en-US" sz="2800" dirty="0">
                <a:solidFill>
                  <a:srgbClr val="FF0000"/>
                </a:solidFill>
                <a:latin typeface="Times New Roman" pitchFamily="18" charset="0"/>
                <a:cs typeface="Times New Roman" pitchFamily="18" charset="0"/>
              </a:rPr>
              <a:t/>
            </a:r>
            <a:br>
              <a:rPr lang="en-US" sz="2800" dirty="0">
                <a:solidFill>
                  <a:srgbClr val="FF0000"/>
                </a:solidFill>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r>
              <a:rPr lang="en-US" sz="2800" b="1" dirty="0" smtClean="0">
                <a:solidFill>
                  <a:srgbClr val="FF0000"/>
                </a:solidFill>
                <a:latin typeface="Times New Roman" pitchFamily="18" charset="0"/>
                <a:cs typeface="Times New Roman" pitchFamily="18" charset="0"/>
              </a:rPr>
              <a:t>Convenience-</a:t>
            </a:r>
            <a:r>
              <a:rPr lang="en-US" sz="2800" dirty="0" smtClean="0">
                <a:solidFill>
                  <a:srgbClr val="FF0000"/>
                </a:solidFill>
                <a:latin typeface="Times New Roman" pitchFamily="18" charset="0"/>
                <a:cs typeface="Times New Roman" pitchFamily="18" charset="0"/>
              </a:rPr>
              <a:t>The poultry shed and equipment should be </a:t>
            </a:r>
            <a:r>
              <a:rPr lang="en-US" sz="2800" dirty="0" err="1" smtClean="0">
                <a:solidFill>
                  <a:srgbClr val="FF0000"/>
                </a:solidFill>
                <a:latin typeface="Times New Roman" pitchFamily="18" charset="0"/>
                <a:cs typeface="Times New Roman" pitchFamily="18" charset="0"/>
              </a:rPr>
              <a:t>locayed</a:t>
            </a:r>
            <a:r>
              <a:rPr lang="en-US" sz="2800" dirty="0" smtClean="0">
                <a:solidFill>
                  <a:srgbClr val="FF0000"/>
                </a:solidFill>
                <a:latin typeface="Times New Roman" pitchFamily="18" charset="0"/>
                <a:cs typeface="Times New Roman" pitchFamily="18" charset="0"/>
              </a:rPr>
              <a:t> in a convenient place so as to allow cleaning and other necessary operations easily and quickly</a:t>
            </a:r>
            <a:r>
              <a:rPr lang="en-US" sz="2800" dirty="0">
                <a:solidFill>
                  <a:srgbClr val="FF0000"/>
                </a:solidFill>
                <a:latin typeface="Times New Roman" pitchFamily="18" charset="0"/>
                <a:cs typeface="Times New Roman" pitchFamily="18" charset="0"/>
              </a:rPr>
              <a:t/>
            </a:r>
            <a:br>
              <a:rPr lang="en-US" sz="2800" dirty="0">
                <a:solidFill>
                  <a:srgbClr val="FF0000"/>
                </a:solidFill>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r>
              <a:rPr lang="en-US" sz="2800" b="1" dirty="0" smtClean="0">
                <a:solidFill>
                  <a:srgbClr val="000099"/>
                </a:solidFill>
                <a:latin typeface="Times New Roman" pitchFamily="18" charset="0"/>
                <a:cs typeface="Times New Roman" pitchFamily="18" charset="0"/>
              </a:rPr>
              <a:t>Relation </a:t>
            </a:r>
            <a:r>
              <a:rPr lang="en-US" sz="2800" b="1" dirty="0" smtClean="0">
                <a:solidFill>
                  <a:srgbClr val="000099"/>
                </a:solidFill>
                <a:latin typeface="Times New Roman" pitchFamily="18" charset="0"/>
                <a:cs typeface="Times New Roman" pitchFamily="18" charset="0"/>
              </a:rPr>
              <a:t>of other </a:t>
            </a:r>
            <a:r>
              <a:rPr lang="en-US" sz="2800" b="1" dirty="0" smtClean="0">
                <a:solidFill>
                  <a:srgbClr val="000099"/>
                </a:solidFill>
                <a:latin typeface="Times New Roman" pitchFamily="18" charset="0"/>
                <a:cs typeface="Times New Roman" pitchFamily="18" charset="0"/>
              </a:rPr>
              <a:t>building- </a:t>
            </a:r>
            <a:r>
              <a:rPr lang="en-US" sz="2800" dirty="0" smtClean="0">
                <a:solidFill>
                  <a:srgbClr val="000099"/>
                </a:solidFill>
                <a:latin typeface="Times New Roman" pitchFamily="18" charset="0"/>
                <a:cs typeface="Times New Roman" pitchFamily="18" charset="0"/>
              </a:rPr>
              <a:t>The poultry house not be too close to the dwelling </a:t>
            </a:r>
            <a:r>
              <a:rPr lang="en-US" sz="2800" dirty="0" err="1" smtClean="0">
                <a:solidFill>
                  <a:srgbClr val="000099"/>
                </a:solidFill>
                <a:latin typeface="Times New Roman" pitchFamily="18" charset="0"/>
                <a:cs typeface="Times New Roman" pitchFamily="18" charset="0"/>
              </a:rPr>
              <a:t>houses.Because</a:t>
            </a:r>
            <a:r>
              <a:rPr lang="en-US" sz="2800" dirty="0" smtClean="0">
                <a:solidFill>
                  <a:srgbClr val="000099"/>
                </a:solidFill>
                <a:latin typeface="Times New Roman" pitchFamily="18" charset="0"/>
                <a:cs typeface="Times New Roman" pitchFamily="18" charset="0"/>
              </a:rPr>
              <a:t> it creates the unsanitary </a:t>
            </a:r>
            <a:r>
              <a:rPr lang="en-US" sz="2800" dirty="0" err="1" smtClean="0">
                <a:solidFill>
                  <a:srgbClr val="000099"/>
                </a:solidFill>
                <a:latin typeface="Times New Roman" pitchFamily="18" charset="0"/>
                <a:cs typeface="Times New Roman" pitchFamily="18" charset="0"/>
              </a:rPr>
              <a:t>condition.On</a:t>
            </a:r>
            <a:r>
              <a:rPr lang="en-US" sz="2800" dirty="0" smtClean="0">
                <a:solidFill>
                  <a:srgbClr val="000099"/>
                </a:solidFill>
                <a:latin typeface="Times New Roman" pitchFamily="18" charset="0"/>
                <a:cs typeface="Times New Roman" pitchFamily="18" charset="0"/>
              </a:rPr>
              <a:t> the other hand it should not be too far away from the dwelling houses as it requires more time in going to the poultry house for </a:t>
            </a:r>
            <a:r>
              <a:rPr lang="en-US" sz="2800" dirty="0" err="1" smtClean="0">
                <a:solidFill>
                  <a:srgbClr val="000099"/>
                </a:solidFill>
                <a:latin typeface="Times New Roman" pitchFamily="18" charset="0"/>
                <a:cs typeface="Times New Roman" pitchFamily="18" charset="0"/>
              </a:rPr>
              <a:t>feeding,watering</a:t>
            </a:r>
            <a:r>
              <a:rPr lang="en-US" sz="2800" dirty="0" smtClean="0">
                <a:solidFill>
                  <a:srgbClr val="000099"/>
                </a:solidFill>
                <a:latin typeface="Times New Roman" pitchFamily="18" charset="0"/>
                <a:cs typeface="Times New Roman" pitchFamily="18" charset="0"/>
              </a:rPr>
              <a:t> and collection of eggs .</a:t>
            </a:r>
            <a:br>
              <a:rPr lang="en-US" sz="2800" dirty="0" smtClean="0">
                <a:solidFill>
                  <a:srgbClr val="000099"/>
                </a:solidFill>
                <a:latin typeface="Times New Roman" pitchFamily="18" charset="0"/>
                <a:cs typeface="Times New Roman" pitchFamily="18" charset="0"/>
              </a:rPr>
            </a:br>
            <a:r>
              <a:rPr lang="en-US" sz="2800" b="1" dirty="0" smtClean="0">
                <a:latin typeface="Times New Roman" pitchFamily="18" charset="0"/>
                <a:cs typeface="Times New Roman" pitchFamily="18" charset="0"/>
              </a:rPr>
              <a:t>Shady and cool environment </a:t>
            </a:r>
            <a:r>
              <a:rPr lang="en-US" sz="2800" dirty="0" smtClean="0">
                <a:latin typeface="Times New Roman" pitchFamily="18" charset="0"/>
                <a:cs typeface="Times New Roman" pitchFamily="18" charset="0"/>
              </a:rPr>
              <a:t>–Poultry birds suffer much in hot </a:t>
            </a:r>
            <a:r>
              <a:rPr lang="en-US" sz="2800" dirty="0">
                <a:latin typeface="Times New Roman" pitchFamily="18" charset="0"/>
                <a:cs typeface="Times New Roman" pitchFamily="18" charset="0"/>
              </a:rPr>
              <a:t>weather and they require </a:t>
            </a:r>
            <a:r>
              <a:rPr lang="en-US" sz="2800" dirty="0" smtClean="0">
                <a:latin typeface="Times New Roman" pitchFamily="18" charset="0"/>
                <a:cs typeface="Times New Roman" pitchFamily="18" charset="0"/>
              </a:rPr>
              <a:t>cool condition during the day time .Trees planted in the western and northern side of poultry house serve as a wind break in the winter and for shade in the </a:t>
            </a:r>
            <a:r>
              <a:rPr lang="en-US" sz="2800" dirty="0" err="1" smtClean="0">
                <a:latin typeface="Times New Roman" pitchFamily="18" charset="0"/>
                <a:cs typeface="Times New Roman" pitchFamily="18" charset="0"/>
              </a:rPr>
              <a:t>summer.ex</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guava,custard</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apple,lemon,juba</a:t>
            </a:r>
            <a:r>
              <a:rPr lang="en-US" sz="2800" dirty="0" smtClean="0">
                <a:latin typeface="Times New Roman" pitchFamily="18" charset="0"/>
                <a:cs typeface="Times New Roman" pitchFamily="18" charset="0"/>
              </a:rPr>
              <a:t> etc.</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39896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blipFill>
            <a:blip r:embed="rId2"/>
            <a:tile tx="0" ty="0" sx="100000" sy="100000" flip="none" algn="tl"/>
          </a:blipFill>
        </p:spPr>
        <p:txBody>
          <a:bodyPr>
            <a:normAutofit fontScale="90000"/>
          </a:bodyPr>
          <a:lstStyle/>
          <a:p>
            <a:pPr algn="l"/>
            <a:r>
              <a:rPr lang="en-US" sz="2800" dirty="0" smtClean="0">
                <a:solidFill>
                  <a:srgbClr val="FF0000"/>
                </a:solidFill>
              </a:rPr>
              <a:t>LOCATION OF POULTRY SHED</a:t>
            </a:r>
            <a:br>
              <a:rPr lang="en-US" sz="2800" dirty="0" smtClean="0">
                <a:solidFill>
                  <a:srgbClr val="FF0000"/>
                </a:solidFill>
              </a:rPr>
            </a:br>
            <a:r>
              <a:rPr lang="en-US" sz="2800" dirty="0" smtClean="0">
                <a:solidFill>
                  <a:srgbClr val="FF0000"/>
                </a:solidFill>
              </a:rPr>
              <a:t/>
            </a:r>
            <a:br>
              <a:rPr lang="en-US" sz="2800" dirty="0" smtClean="0">
                <a:solidFill>
                  <a:srgbClr val="FF0000"/>
                </a:solidFill>
              </a:rPr>
            </a:br>
            <a:r>
              <a:rPr lang="en-US" sz="2800" dirty="0" smtClean="0">
                <a:solidFill>
                  <a:srgbClr val="FF0000"/>
                </a:solidFill>
              </a:rPr>
              <a:t>1.</a:t>
            </a:r>
            <a:r>
              <a:rPr lang="en-US" sz="2800" dirty="0" smtClean="0"/>
              <a:t>Good market net work</a:t>
            </a:r>
            <a:br>
              <a:rPr lang="en-US" sz="2800" dirty="0" smtClean="0"/>
            </a:br>
            <a:r>
              <a:rPr lang="en-US" sz="2800" dirty="0" smtClean="0"/>
              <a:t>2.Good portable roads and other modes of transportation</a:t>
            </a:r>
            <a:br>
              <a:rPr lang="en-US" sz="2800" dirty="0" smtClean="0"/>
            </a:br>
            <a:r>
              <a:rPr lang="en-US" sz="2800" dirty="0" smtClean="0"/>
              <a:t>3.Not very close to the residential areas, religious places and prohibited by court of law</a:t>
            </a:r>
            <a:br>
              <a:rPr lang="en-US" sz="2800" dirty="0" smtClean="0"/>
            </a:br>
            <a:r>
              <a:rPr lang="en-US" sz="2800" dirty="0" smtClean="0"/>
              <a:t>4.Face south or East in moist localities-light</a:t>
            </a:r>
            <a:br>
              <a:rPr lang="en-US" sz="2800" dirty="0" smtClean="0"/>
            </a:br>
            <a:r>
              <a:rPr lang="en-US" sz="2800" dirty="0" smtClean="0"/>
              <a:t>5.Hill regions a sloping site should be selected for better drainage.</a:t>
            </a:r>
            <a:br>
              <a:rPr lang="en-US" sz="2800" dirty="0" smtClean="0"/>
            </a:br>
            <a:r>
              <a:rPr lang="en-US" sz="2800" dirty="0" smtClean="0"/>
              <a:t>6.Electricity and water should be available at reasonable cost and easy.</a:t>
            </a:r>
            <a:br>
              <a:rPr lang="en-US" sz="2800" dirty="0" smtClean="0"/>
            </a:br>
            <a:r>
              <a:rPr lang="en-US" sz="2800" dirty="0" smtClean="0"/>
              <a:t>7.High land with loamy soil should be selected  for poultry as they provide good drainage.</a:t>
            </a:r>
            <a:br>
              <a:rPr lang="en-US" sz="2800" dirty="0" smtClean="0"/>
            </a:br>
            <a:r>
              <a:rPr lang="en-US" sz="2800" dirty="0" smtClean="0"/>
              <a:t>8.Farm should have enough space for future expansion.</a:t>
            </a:r>
            <a:br>
              <a:rPr lang="en-US" sz="2800" dirty="0" smtClean="0"/>
            </a:br>
            <a:r>
              <a:rPr lang="en-US" sz="2800" dirty="0" smtClean="0"/>
              <a:t>9.Farm should be located in the open space as it provides good ventilation.</a:t>
            </a:r>
            <a:endParaRPr lang="en-US" sz="2800" dirty="0">
              <a:solidFill>
                <a:srgbClr val="FF0000"/>
              </a:solidFill>
            </a:endParaRPr>
          </a:p>
        </p:txBody>
      </p:sp>
    </p:spTree>
    <p:extLst>
      <p:ext uri="{BB962C8B-B14F-4D97-AF65-F5344CB8AC3E}">
        <p14:creationId xmlns:p14="http://schemas.microsoft.com/office/powerpoint/2010/main" val="187946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solidFill>
            <a:schemeClr val="bg2">
              <a:lumMod val="75000"/>
            </a:schemeClr>
          </a:solidFill>
        </p:spPr>
        <p:txBody>
          <a:bodyPr>
            <a:normAutofit/>
          </a:bodyPr>
          <a:lstStyle/>
          <a:p>
            <a:pPr algn="l"/>
            <a:r>
              <a:rPr lang="en-US" sz="2800" dirty="0" smtClean="0"/>
              <a:t>Factors influencing in the design of poultry shed</a:t>
            </a:r>
            <a:br>
              <a:rPr lang="en-US" sz="2800" dirty="0" smtClean="0"/>
            </a:br>
            <a:r>
              <a:rPr lang="en-US" sz="2800" b="1" dirty="0" err="1">
                <a:solidFill>
                  <a:srgbClr val="00B0F0"/>
                </a:solidFill>
              </a:rPr>
              <a:t>A</a:t>
            </a:r>
            <a:r>
              <a:rPr lang="en-US" sz="2800" b="1" dirty="0" err="1" smtClean="0">
                <a:solidFill>
                  <a:srgbClr val="00B0F0"/>
                </a:solidFill>
              </a:rPr>
              <a:t>.Floor,feeder,waterer</a:t>
            </a:r>
            <a:r>
              <a:rPr lang="en-US" sz="2800" b="1" dirty="0" smtClean="0">
                <a:solidFill>
                  <a:srgbClr val="00B0F0"/>
                </a:solidFill>
              </a:rPr>
              <a:t> </a:t>
            </a:r>
            <a:r>
              <a:rPr lang="en-US" sz="2800" b="1" dirty="0" err="1" smtClean="0">
                <a:solidFill>
                  <a:srgbClr val="00B0F0"/>
                </a:solidFill>
              </a:rPr>
              <a:t>space:</a:t>
            </a:r>
            <a:r>
              <a:rPr lang="en-US" sz="2800" dirty="0" err="1" smtClean="0"/>
              <a:t>Small</a:t>
            </a:r>
            <a:r>
              <a:rPr lang="en-US" sz="2800" dirty="0" smtClean="0"/>
              <a:t> </a:t>
            </a:r>
            <a:r>
              <a:rPr lang="en-US" sz="2800" dirty="0" err="1" smtClean="0"/>
              <a:t>units,In</a:t>
            </a:r>
            <a:r>
              <a:rPr lang="en-US" sz="2800" dirty="0" smtClean="0"/>
              <a:t> commercial farms units of 125 </a:t>
            </a:r>
            <a:r>
              <a:rPr lang="en-US" sz="2800" dirty="0" err="1" smtClean="0"/>
              <a:t>advisable,The</a:t>
            </a:r>
            <a:r>
              <a:rPr lang="en-US" sz="2800" dirty="0" smtClean="0"/>
              <a:t> house should be long in east-west </a:t>
            </a:r>
            <a:r>
              <a:rPr lang="en-US" sz="2800" dirty="0" err="1" smtClean="0"/>
              <a:t>direction,kept</a:t>
            </a:r>
            <a:r>
              <a:rPr lang="en-US" sz="2800" dirty="0" smtClean="0"/>
              <a:t> dry at all times-</a:t>
            </a:r>
            <a:r>
              <a:rPr lang="en-US" sz="2800" dirty="0" err="1" smtClean="0"/>
              <a:t>cough,pneumonia</a:t>
            </a:r>
            <a:r>
              <a:rPr lang="en-US" sz="2800" dirty="0" smtClean="0"/>
              <a:t/>
            </a:r>
            <a:br>
              <a:rPr lang="en-US" sz="2800" dirty="0" smtClean="0"/>
            </a:br>
            <a:r>
              <a:rPr lang="en-US" sz="2800" b="1" dirty="0" smtClean="0">
                <a:solidFill>
                  <a:srgbClr val="C00000"/>
                </a:solidFill>
              </a:rPr>
              <a:t>The dampness is caused by </a:t>
            </a:r>
            <a:r>
              <a:rPr lang="en-US" sz="2800" dirty="0" smtClean="0">
                <a:solidFill>
                  <a:srgbClr val="C00000"/>
                </a:solidFill>
              </a:rPr>
              <a:t>1.Moisture rising through the floor2.Rains entering through the window3.Leaky roofs and walls 4.Leaky water container and</a:t>
            </a:r>
            <a:br>
              <a:rPr lang="en-US" sz="2800" dirty="0" smtClean="0">
                <a:solidFill>
                  <a:srgbClr val="C00000"/>
                </a:solidFill>
              </a:rPr>
            </a:br>
            <a:r>
              <a:rPr lang="en-US" sz="2800" dirty="0" smtClean="0">
                <a:solidFill>
                  <a:srgbClr val="C00000"/>
                </a:solidFill>
              </a:rPr>
              <a:t>5.Exhalation of birds</a:t>
            </a:r>
            <a:br>
              <a:rPr lang="en-US" sz="2800" dirty="0" smtClean="0">
                <a:solidFill>
                  <a:srgbClr val="C00000"/>
                </a:solidFill>
              </a:rPr>
            </a:br>
            <a:r>
              <a:rPr lang="en-US" sz="2800" b="1" dirty="0" smtClean="0">
                <a:solidFill>
                  <a:srgbClr val="0FB122"/>
                </a:solidFill>
              </a:rPr>
              <a:t>Over crowding creates the following difficulties in poultry farming.1.Spread of contagious and infectious diseases 2.house becomes damp 3.feather picking and cannibalism may occur 4.malnutrition of poultry birds</a:t>
            </a:r>
            <a:endParaRPr lang="en-US" sz="2800" b="1" dirty="0">
              <a:solidFill>
                <a:srgbClr val="0FB122"/>
              </a:solidFill>
            </a:endParaRPr>
          </a:p>
        </p:txBody>
      </p:sp>
    </p:spTree>
    <p:extLst>
      <p:ext uri="{BB962C8B-B14F-4D97-AF65-F5344CB8AC3E}">
        <p14:creationId xmlns:p14="http://schemas.microsoft.com/office/powerpoint/2010/main" val="1855315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a:solidFill>
            <a:schemeClr val="accent3">
              <a:lumMod val="60000"/>
              <a:lumOff val="40000"/>
            </a:schemeClr>
          </a:solidFill>
        </p:spPr>
        <p:txBody>
          <a:bodyPr>
            <a:normAutofit/>
          </a:bodyPr>
          <a:lstStyle/>
          <a:p>
            <a:pPr algn="l"/>
            <a:r>
              <a:rPr lang="en-US" sz="2800" dirty="0" err="1" smtClean="0"/>
              <a:t>Table:Floor</a:t>
            </a:r>
            <a:r>
              <a:rPr lang="en-US" sz="2800" dirty="0" smtClean="0"/>
              <a:t> space per bird</a:t>
            </a:r>
            <a:br>
              <a:rPr lang="en-US" sz="2800" dirty="0" smtClean="0"/>
            </a:br>
            <a:r>
              <a:rPr lang="en-US" sz="2800" dirty="0" smtClean="0"/>
              <a:t>Fowl age                                Floor space per bird           </a:t>
            </a:r>
            <a:br>
              <a:rPr lang="en-US" sz="2800" dirty="0" smtClean="0"/>
            </a:br>
            <a:r>
              <a:rPr lang="en-US" sz="2800" dirty="0" smtClean="0"/>
              <a:t>(weeks)                                        (sq.cm)</a:t>
            </a:r>
            <a:br>
              <a:rPr lang="en-US" sz="2800" dirty="0" smtClean="0"/>
            </a:br>
            <a:r>
              <a:rPr lang="en-US" sz="2800" dirty="0"/>
              <a:t/>
            </a:r>
            <a:br>
              <a:rPr lang="en-US" sz="2800" dirty="0"/>
            </a:br>
            <a:r>
              <a:rPr lang="en-US" sz="2800" dirty="0" smtClean="0"/>
              <a:t>0-8                                               27.0</a:t>
            </a:r>
            <a:br>
              <a:rPr lang="en-US" sz="2800" dirty="0" smtClean="0"/>
            </a:br>
            <a:r>
              <a:rPr lang="en-US" sz="2800" dirty="0" smtClean="0"/>
              <a:t>9-12                                             31.0</a:t>
            </a:r>
            <a:br>
              <a:rPr lang="en-US" sz="2800" dirty="0" smtClean="0"/>
            </a:br>
            <a:r>
              <a:rPr lang="en-US" sz="2800" dirty="0" smtClean="0"/>
              <a:t>13-20                                           43.6</a:t>
            </a:r>
            <a:br>
              <a:rPr lang="en-US" sz="2800" dirty="0" smtClean="0"/>
            </a:br>
            <a:r>
              <a:rPr lang="en-US" sz="2800" dirty="0" smtClean="0"/>
              <a:t>21 onwards                                 48-60</a:t>
            </a:r>
            <a:br>
              <a:rPr lang="en-US" sz="2800" dirty="0" smtClean="0"/>
            </a:br>
            <a:r>
              <a:rPr lang="en-US" sz="2800" dirty="0"/>
              <a:t> </a:t>
            </a:r>
            <a:r>
              <a:rPr lang="en-US" sz="2800" dirty="0" smtClean="0"/>
              <a:t>  </a:t>
            </a:r>
            <a:br>
              <a:rPr lang="en-US" sz="2800" dirty="0" smtClean="0"/>
            </a:br>
            <a:r>
              <a:rPr lang="en-US" sz="2800" dirty="0" smtClean="0"/>
              <a:t>1 feet=30cm</a:t>
            </a:r>
            <a:endParaRPr lang="en-US" sz="2800" dirty="0"/>
          </a:p>
        </p:txBody>
      </p:sp>
    </p:spTree>
    <p:extLst>
      <p:ext uri="{BB962C8B-B14F-4D97-AF65-F5344CB8AC3E}">
        <p14:creationId xmlns:p14="http://schemas.microsoft.com/office/powerpoint/2010/main" val="233375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44889502"/>
              </p:ext>
            </p:extLst>
          </p:nvPr>
        </p:nvGraphicFramePr>
        <p:xfrm>
          <a:off x="76200" y="838200"/>
          <a:ext cx="9067800" cy="5867398"/>
        </p:xfrm>
        <a:graphic>
          <a:graphicData uri="http://schemas.openxmlformats.org/drawingml/2006/table">
            <a:tbl>
              <a:tblPr firstRow="1" firstCol="1" bandRow="1">
                <a:tableStyleId>{5C22544A-7EE6-4342-B048-85BDC9FD1C3A}</a:tableStyleId>
              </a:tblPr>
              <a:tblGrid>
                <a:gridCol w="2266950"/>
                <a:gridCol w="2266950"/>
                <a:gridCol w="2266950"/>
                <a:gridCol w="2266950"/>
              </a:tblGrid>
              <a:tr h="2396981">
                <a:tc>
                  <a:txBody>
                    <a:bodyPr/>
                    <a:lstStyle/>
                    <a:p>
                      <a:pPr marL="0" marR="0">
                        <a:lnSpc>
                          <a:spcPct val="115000"/>
                        </a:lnSpc>
                        <a:spcBef>
                          <a:spcPts val="0"/>
                        </a:spcBef>
                        <a:spcAft>
                          <a:spcPts val="0"/>
                        </a:spcAft>
                      </a:pPr>
                      <a:r>
                        <a:rPr lang="en-US" sz="2800" dirty="0">
                          <a:effectLst/>
                        </a:rPr>
                        <a:t> Age of </a:t>
                      </a:r>
                      <a:r>
                        <a:rPr lang="en-US" sz="2800" dirty="0" smtClean="0">
                          <a:effectLst/>
                        </a:rPr>
                        <a:t>bird </a:t>
                      </a:r>
                      <a:endParaRPr lang="en-US" sz="2800" dirty="0">
                        <a:effectLst/>
                      </a:endParaRPr>
                    </a:p>
                    <a:p>
                      <a:pPr marL="0" marR="0">
                        <a:lnSpc>
                          <a:spcPct val="115000"/>
                        </a:lnSpc>
                        <a:spcBef>
                          <a:spcPts val="0"/>
                        </a:spcBef>
                        <a:spcAft>
                          <a:spcPts val="0"/>
                        </a:spcAft>
                      </a:pPr>
                      <a:r>
                        <a:rPr lang="en-US" sz="2800" dirty="0">
                          <a:effectLst/>
                        </a:rPr>
                        <a:t>weeks</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Linear feeder</a:t>
                      </a:r>
                    </a:p>
                    <a:p>
                      <a:pPr marL="0" marR="0">
                        <a:lnSpc>
                          <a:spcPct val="115000"/>
                        </a:lnSpc>
                        <a:spcBef>
                          <a:spcPts val="0"/>
                        </a:spcBef>
                        <a:spcAft>
                          <a:spcPts val="0"/>
                        </a:spcAft>
                      </a:pPr>
                      <a:r>
                        <a:rPr lang="en-US" sz="2800" dirty="0" smtClean="0">
                          <a:effectLst/>
                        </a:rPr>
                        <a:t>Space(cm)</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Channel type waterer</a:t>
                      </a:r>
                    </a:p>
                    <a:p>
                      <a:pPr marL="0" marR="0">
                        <a:lnSpc>
                          <a:spcPct val="115000"/>
                        </a:lnSpc>
                        <a:spcBef>
                          <a:spcPts val="0"/>
                        </a:spcBef>
                        <a:spcAft>
                          <a:spcPts val="0"/>
                        </a:spcAft>
                      </a:pPr>
                      <a:r>
                        <a:rPr lang="en-US" sz="2800">
                          <a:effectLst/>
                        </a:rPr>
                        <a:t>(cm)</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Fountain type </a:t>
                      </a:r>
                      <a:r>
                        <a:rPr lang="en-US" sz="2800" dirty="0" err="1">
                          <a:effectLst/>
                        </a:rPr>
                        <a:t>waterer</a:t>
                      </a:r>
                      <a:r>
                        <a:rPr lang="en-US" sz="2800" dirty="0">
                          <a:effectLst/>
                        </a:rPr>
                        <a:t> </a:t>
                      </a:r>
                      <a:r>
                        <a:rPr lang="en-US" sz="2800" dirty="0" err="1">
                          <a:effectLst/>
                        </a:rPr>
                        <a:t>lts</a:t>
                      </a:r>
                      <a:endParaRPr lang="en-US" sz="2800" dirty="0">
                        <a:effectLst/>
                        <a:latin typeface="Calibri"/>
                        <a:ea typeface="Calibri"/>
                        <a:cs typeface="Times New Roman"/>
                      </a:endParaRPr>
                    </a:p>
                  </a:txBody>
                  <a:tcPr marL="68580" marR="68580" marT="0" marB="0"/>
                </a:tc>
              </a:tr>
              <a:tr h="572448">
                <a:tc>
                  <a:txBody>
                    <a:bodyPr/>
                    <a:lstStyle/>
                    <a:p>
                      <a:pPr marL="0" marR="0">
                        <a:lnSpc>
                          <a:spcPct val="115000"/>
                        </a:lnSpc>
                        <a:spcBef>
                          <a:spcPts val="0"/>
                        </a:spcBef>
                        <a:spcAft>
                          <a:spcPts val="0"/>
                        </a:spcAft>
                      </a:pPr>
                      <a:r>
                        <a:rPr lang="en-US" sz="2800">
                          <a:effectLst/>
                        </a:rPr>
                        <a:t>0-2</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250</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25</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9 lts</a:t>
                      </a:r>
                      <a:endParaRPr lang="en-US" sz="2800">
                        <a:effectLst/>
                        <a:latin typeface="Calibri"/>
                        <a:ea typeface="Calibri"/>
                        <a:cs typeface="Times New Roman"/>
                      </a:endParaRPr>
                    </a:p>
                  </a:txBody>
                  <a:tcPr marL="68580" marR="68580" marT="0" marB="0"/>
                </a:tc>
              </a:tr>
              <a:tr h="572448">
                <a:tc>
                  <a:txBody>
                    <a:bodyPr/>
                    <a:lstStyle/>
                    <a:p>
                      <a:pPr marL="0" marR="0">
                        <a:lnSpc>
                          <a:spcPct val="115000"/>
                        </a:lnSpc>
                        <a:spcBef>
                          <a:spcPts val="0"/>
                        </a:spcBef>
                        <a:spcAft>
                          <a:spcPts val="0"/>
                        </a:spcAft>
                      </a:pPr>
                      <a:r>
                        <a:rPr lang="en-US" sz="2800">
                          <a:effectLst/>
                        </a:rPr>
                        <a:t>3-6</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400</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100</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18 lts</a:t>
                      </a:r>
                      <a:endParaRPr lang="en-US" sz="2800">
                        <a:effectLst/>
                        <a:latin typeface="Calibri"/>
                        <a:ea typeface="Calibri"/>
                        <a:cs typeface="Times New Roman"/>
                      </a:endParaRPr>
                    </a:p>
                  </a:txBody>
                  <a:tcPr marL="68580" marR="68580" marT="0" marB="0"/>
                </a:tc>
              </a:tr>
              <a:tr h="572448">
                <a:tc>
                  <a:txBody>
                    <a:bodyPr/>
                    <a:lstStyle/>
                    <a:p>
                      <a:pPr marL="0" marR="0">
                        <a:lnSpc>
                          <a:spcPct val="115000"/>
                        </a:lnSpc>
                        <a:spcBef>
                          <a:spcPts val="0"/>
                        </a:spcBef>
                        <a:spcAft>
                          <a:spcPts val="0"/>
                        </a:spcAft>
                      </a:pPr>
                      <a:r>
                        <a:rPr lang="en-US" sz="2800">
                          <a:effectLst/>
                        </a:rPr>
                        <a:t>7-12</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750</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150</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20 lts</a:t>
                      </a:r>
                      <a:endParaRPr lang="en-US" sz="2800">
                        <a:effectLst/>
                        <a:latin typeface="Calibri"/>
                        <a:ea typeface="Calibri"/>
                        <a:cs typeface="Times New Roman"/>
                      </a:endParaRPr>
                    </a:p>
                  </a:txBody>
                  <a:tcPr marL="68580" marR="68580" marT="0" marB="0"/>
                </a:tc>
              </a:tr>
              <a:tr h="1180625">
                <a:tc>
                  <a:txBody>
                    <a:bodyPr/>
                    <a:lstStyle/>
                    <a:p>
                      <a:pPr marL="0" marR="0">
                        <a:lnSpc>
                          <a:spcPct val="115000"/>
                        </a:lnSpc>
                        <a:spcBef>
                          <a:spcPts val="0"/>
                        </a:spcBef>
                        <a:spcAft>
                          <a:spcPts val="0"/>
                        </a:spcAft>
                      </a:pPr>
                      <a:r>
                        <a:rPr lang="en-US" sz="2800">
                          <a:effectLst/>
                        </a:rPr>
                        <a:t>13 onwards</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1000</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250</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22 </a:t>
                      </a:r>
                      <a:r>
                        <a:rPr lang="en-US" sz="2800" dirty="0" err="1">
                          <a:effectLst/>
                        </a:rPr>
                        <a:t>lts</a:t>
                      </a:r>
                      <a:endParaRPr lang="en-US" sz="2800" dirty="0">
                        <a:effectLst/>
                        <a:latin typeface="Calibri"/>
                        <a:ea typeface="Calibri"/>
                        <a:cs typeface="Times New Roman"/>
                      </a:endParaRPr>
                    </a:p>
                  </a:txBody>
                  <a:tcPr marL="68580" marR="68580" marT="0" marB="0"/>
                </a:tc>
              </a:tr>
              <a:tr h="572448">
                <a:tc>
                  <a:txBody>
                    <a:bodyPr/>
                    <a:lstStyle/>
                    <a:p>
                      <a:pPr marL="0" marR="0">
                        <a:lnSpc>
                          <a:spcPct val="115000"/>
                        </a:lnSpc>
                        <a:spcBef>
                          <a:spcPts val="0"/>
                        </a:spcBef>
                        <a:spcAft>
                          <a:spcPts val="0"/>
                        </a:spcAft>
                      </a:pPr>
                      <a:r>
                        <a:rPr lang="en-US" sz="2800" dirty="0">
                          <a:effectLst/>
                        </a:rPr>
                        <a:t> </a:t>
                      </a:r>
                      <a:endParaRPr lang="en-US" sz="2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 </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a:effectLst/>
                        </a:rPr>
                        <a:t> </a:t>
                      </a:r>
                      <a:endParaRPr lang="en-US" sz="2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800" dirty="0">
                          <a:effectLst/>
                        </a:rPr>
                        <a:t> </a:t>
                      </a:r>
                      <a:endParaRPr lang="en-US" sz="2800" dirty="0">
                        <a:effectLst/>
                        <a:latin typeface="Calibri"/>
                        <a:ea typeface="Calibri"/>
                        <a:cs typeface="Times New Roman"/>
                      </a:endParaRPr>
                    </a:p>
                  </a:txBody>
                  <a:tcPr marL="68580" marR="68580" marT="0" marB="0"/>
                </a:tc>
              </a:tr>
            </a:tbl>
          </a:graphicData>
        </a:graphic>
      </p:graphicFrame>
      <p:sp>
        <p:nvSpPr>
          <p:cNvPr id="3" name="Rectangle 1"/>
          <p:cNvSpPr>
            <a:spLocks noChangeArrowheads="1"/>
          </p:cNvSpPr>
          <p:nvPr/>
        </p:nvSpPr>
        <p:spPr bwMode="auto">
          <a:xfrm>
            <a:off x="1531938" y="31877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0" y="76200"/>
            <a:ext cx="9144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FF00"/>
                </a:solidFill>
              </a:rPr>
              <a:t>Table:Feeder</a:t>
            </a:r>
            <a:r>
              <a:rPr lang="en-US" sz="2800" b="1" dirty="0" smtClean="0">
                <a:solidFill>
                  <a:srgbClr val="FFFF00"/>
                </a:solidFill>
              </a:rPr>
              <a:t> and Watering space requirement per 100 birds</a:t>
            </a:r>
            <a:endParaRPr lang="en-US" sz="2800" b="1" dirty="0">
              <a:solidFill>
                <a:srgbClr val="FFFF00"/>
              </a:solidFill>
            </a:endParaRPr>
          </a:p>
        </p:txBody>
      </p:sp>
    </p:spTree>
    <p:extLst>
      <p:ext uri="{BB962C8B-B14F-4D97-AF65-F5344CB8AC3E}">
        <p14:creationId xmlns:p14="http://schemas.microsoft.com/office/powerpoint/2010/main" val="1892685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blipFill>
            <a:blip r:embed="rId2"/>
            <a:tile tx="0" ty="0" sx="100000" sy="100000" flip="none" algn="tl"/>
          </a:blipFill>
        </p:spPr>
        <p:txBody>
          <a:bodyPr>
            <a:normAutofit/>
          </a:bodyPr>
          <a:lstStyle/>
          <a:p>
            <a:pPr algn="just"/>
            <a:r>
              <a:rPr lang="en-US" sz="2800" dirty="0" err="1" smtClean="0">
                <a:solidFill>
                  <a:schemeClr val="accent2">
                    <a:lumMod val="50000"/>
                  </a:schemeClr>
                </a:solidFill>
              </a:rPr>
              <a:t>B.Temperature:The</a:t>
            </a:r>
            <a:r>
              <a:rPr lang="en-US" sz="2800" dirty="0" smtClean="0">
                <a:solidFill>
                  <a:schemeClr val="accent2">
                    <a:lumMod val="50000"/>
                  </a:schemeClr>
                </a:solidFill>
              </a:rPr>
              <a:t> poultry birds have ability to maintain uniform  tempt. So they are called as </a:t>
            </a:r>
            <a:r>
              <a:rPr lang="en-US" sz="2800" dirty="0" err="1" smtClean="0">
                <a:solidFill>
                  <a:schemeClr val="accent2">
                    <a:lumMod val="50000"/>
                  </a:schemeClr>
                </a:solidFill>
              </a:rPr>
              <a:t>warmblooded</a:t>
            </a:r>
            <a:r>
              <a:rPr lang="en-US" sz="2800" dirty="0" smtClean="0">
                <a:solidFill>
                  <a:schemeClr val="accent2">
                    <a:lumMod val="50000"/>
                  </a:schemeClr>
                </a:solidFill>
              </a:rPr>
              <a:t> </a:t>
            </a:r>
            <a:r>
              <a:rPr lang="en-US" sz="2800" dirty="0" err="1" smtClean="0">
                <a:solidFill>
                  <a:schemeClr val="accent2">
                    <a:lumMod val="50000"/>
                  </a:schemeClr>
                </a:solidFill>
              </a:rPr>
              <a:t>animals.It</a:t>
            </a:r>
            <a:r>
              <a:rPr lang="en-US" sz="2800" dirty="0" smtClean="0">
                <a:solidFill>
                  <a:schemeClr val="accent2">
                    <a:lumMod val="50000"/>
                  </a:schemeClr>
                </a:solidFill>
              </a:rPr>
              <a:t> is very imp</a:t>
            </a:r>
            <a:r>
              <a:rPr lang="en-US" sz="2800" dirty="0">
                <a:solidFill>
                  <a:schemeClr val="accent2">
                    <a:lumMod val="50000"/>
                  </a:schemeClr>
                </a:solidFill>
              </a:rPr>
              <a:t>. </a:t>
            </a:r>
            <a:r>
              <a:rPr lang="en-US" sz="2800" dirty="0" smtClean="0">
                <a:solidFill>
                  <a:schemeClr val="accent2">
                    <a:lumMod val="50000"/>
                  </a:schemeClr>
                </a:solidFill>
              </a:rPr>
              <a:t>Factor. Needs moderate temp of 50-70o F(10-21oc). Insulation with straw </a:t>
            </a:r>
            <a:r>
              <a:rPr lang="en-US" sz="2800" dirty="0" err="1" smtClean="0">
                <a:solidFill>
                  <a:schemeClr val="accent2">
                    <a:lumMod val="50000"/>
                  </a:schemeClr>
                </a:solidFill>
              </a:rPr>
              <a:t>pack,cross</a:t>
            </a:r>
            <a:r>
              <a:rPr lang="en-US" sz="2800" dirty="0" smtClean="0">
                <a:solidFill>
                  <a:schemeClr val="accent2">
                    <a:lumMod val="50000"/>
                  </a:schemeClr>
                </a:solidFill>
              </a:rPr>
              <a:t> ventilation also aids in keeping the house comfortable during the hot weather</a:t>
            </a:r>
            <a:br>
              <a:rPr lang="en-US" sz="2800" dirty="0" smtClean="0">
                <a:solidFill>
                  <a:schemeClr val="accent2">
                    <a:lumMod val="50000"/>
                  </a:schemeClr>
                </a:solidFill>
              </a:rPr>
            </a:br>
            <a:r>
              <a:rPr lang="en-US" sz="2800" dirty="0" err="1" smtClean="0">
                <a:solidFill>
                  <a:srgbClr val="002060"/>
                </a:solidFill>
              </a:rPr>
              <a:t>C.Ventilation:Movt</a:t>
            </a:r>
            <a:r>
              <a:rPr lang="en-US" sz="2800" dirty="0" smtClean="0">
                <a:solidFill>
                  <a:srgbClr val="002060"/>
                </a:solidFill>
              </a:rPr>
              <a:t>. Of fresh air  inside and removal stale air outside of the </a:t>
            </a:r>
            <a:r>
              <a:rPr lang="en-US" sz="2800" dirty="0" err="1" smtClean="0">
                <a:solidFill>
                  <a:srgbClr val="002060"/>
                </a:solidFill>
              </a:rPr>
              <a:t>shed.It</a:t>
            </a:r>
            <a:r>
              <a:rPr lang="en-US" sz="2800" dirty="0" smtClean="0">
                <a:solidFill>
                  <a:srgbClr val="002060"/>
                </a:solidFill>
              </a:rPr>
              <a:t> is necessary for the following reasons.1.Toprovidesufficientoxygen</a:t>
            </a:r>
            <a:br>
              <a:rPr lang="en-US" sz="2800" dirty="0" smtClean="0">
                <a:solidFill>
                  <a:srgbClr val="002060"/>
                </a:solidFill>
              </a:rPr>
            </a:br>
            <a:r>
              <a:rPr lang="en-US" sz="2800" dirty="0" smtClean="0">
                <a:solidFill>
                  <a:srgbClr val="002060"/>
                </a:solidFill>
              </a:rPr>
              <a:t>2.To remove </a:t>
            </a:r>
            <a:r>
              <a:rPr lang="en-US" sz="2800" dirty="0" err="1" smtClean="0">
                <a:solidFill>
                  <a:srgbClr val="002060"/>
                </a:solidFill>
              </a:rPr>
              <a:t>ammonia,carbondioxide</a:t>
            </a:r>
            <a:r>
              <a:rPr lang="en-US" sz="2800" dirty="0" smtClean="0">
                <a:solidFill>
                  <a:srgbClr val="002060"/>
                </a:solidFill>
              </a:rPr>
              <a:t>  </a:t>
            </a:r>
            <a:r>
              <a:rPr lang="en-US" sz="2800" dirty="0" err="1" smtClean="0">
                <a:solidFill>
                  <a:srgbClr val="002060"/>
                </a:solidFill>
              </a:rPr>
              <a:t>etc</a:t>
            </a:r>
            <a:r>
              <a:rPr lang="en-US" sz="2800" dirty="0" smtClean="0">
                <a:solidFill>
                  <a:srgbClr val="002060"/>
                </a:solidFill>
              </a:rPr>
              <a:t/>
            </a:r>
            <a:br>
              <a:rPr lang="en-US" sz="2800" dirty="0" smtClean="0">
                <a:solidFill>
                  <a:srgbClr val="002060"/>
                </a:solidFill>
              </a:rPr>
            </a:br>
            <a:r>
              <a:rPr lang="en-US" sz="2800" dirty="0" smtClean="0">
                <a:solidFill>
                  <a:srgbClr val="002060"/>
                </a:solidFill>
              </a:rPr>
              <a:t>3.To keep down the tempt. Of shed in summer</a:t>
            </a:r>
            <a:br>
              <a:rPr lang="en-US" sz="2800" dirty="0" smtClean="0">
                <a:solidFill>
                  <a:srgbClr val="002060"/>
                </a:solidFill>
              </a:rPr>
            </a:br>
            <a:r>
              <a:rPr lang="en-US" sz="2800" dirty="0" smtClean="0">
                <a:solidFill>
                  <a:srgbClr val="002060"/>
                </a:solidFill>
              </a:rPr>
              <a:t>needs cross ventilation to tide over the summer </a:t>
            </a:r>
            <a:r>
              <a:rPr lang="en-US" sz="2800" dirty="0" err="1" smtClean="0">
                <a:solidFill>
                  <a:srgbClr val="002060"/>
                </a:solidFill>
              </a:rPr>
              <a:t>heat,in</a:t>
            </a:r>
            <a:r>
              <a:rPr lang="en-US" sz="2800" dirty="0" smtClean="0">
                <a:solidFill>
                  <a:srgbClr val="002060"/>
                </a:solidFill>
              </a:rPr>
              <a:t> winter to avoid the loss of heat from the shed.</a:t>
            </a:r>
            <a:endParaRPr lang="en-US" sz="2800" dirty="0">
              <a:solidFill>
                <a:srgbClr val="002060"/>
              </a:solidFill>
            </a:endParaRPr>
          </a:p>
        </p:txBody>
      </p:sp>
    </p:spTree>
    <p:extLst>
      <p:ext uri="{BB962C8B-B14F-4D97-AF65-F5344CB8AC3E}">
        <p14:creationId xmlns:p14="http://schemas.microsoft.com/office/powerpoint/2010/main" val="629278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6477000"/>
          </a:xfrm>
          <a:solidFill>
            <a:schemeClr val="bg2">
              <a:lumMod val="75000"/>
            </a:schemeClr>
          </a:solidFill>
        </p:spPr>
        <p:txBody>
          <a:bodyPr>
            <a:noAutofit/>
          </a:bodyPr>
          <a:lstStyle/>
          <a:p>
            <a:pPr algn="l"/>
            <a:r>
              <a:rPr lang="en-US" sz="2800" b="1" dirty="0" err="1" smtClean="0">
                <a:solidFill>
                  <a:srgbClr val="FF0000"/>
                </a:solidFill>
              </a:rPr>
              <a:t>Humidity:</a:t>
            </a:r>
            <a:r>
              <a:rPr lang="en-US" sz="2800" dirty="0" err="1" smtClean="0">
                <a:solidFill>
                  <a:srgbClr val="FF0000"/>
                </a:solidFill>
              </a:rPr>
              <a:t>Correct</a:t>
            </a:r>
            <a:r>
              <a:rPr lang="en-US" sz="2800" dirty="0" smtClean="0">
                <a:solidFill>
                  <a:srgbClr val="FF0000"/>
                </a:solidFill>
              </a:rPr>
              <a:t> humidity is another imp  for high production of the fowls in the poultry at various stages of life. Dampness  -  pathogenic organism – causing </a:t>
            </a:r>
            <a:r>
              <a:rPr lang="en-US" sz="2800" dirty="0" err="1" smtClean="0">
                <a:solidFill>
                  <a:srgbClr val="FF0000"/>
                </a:solidFill>
              </a:rPr>
              <a:t>diseases,Less</a:t>
            </a:r>
            <a:r>
              <a:rPr lang="en-US" sz="2800" dirty="0" smtClean="0">
                <a:solidFill>
                  <a:srgbClr val="FF0000"/>
                </a:solidFill>
              </a:rPr>
              <a:t> humidity – dry and dusty litter – causes respiratory problems. Relative humidity  - in bet/ 40-60%</a:t>
            </a:r>
            <a:br>
              <a:rPr lang="en-US" sz="2800" dirty="0" smtClean="0">
                <a:solidFill>
                  <a:srgbClr val="FF0000"/>
                </a:solidFill>
              </a:rPr>
            </a:br>
            <a:r>
              <a:rPr lang="en-US" sz="2800" b="1" dirty="0" smtClean="0">
                <a:solidFill>
                  <a:schemeClr val="tx2">
                    <a:lumMod val="50000"/>
                  </a:schemeClr>
                </a:solidFill>
              </a:rPr>
              <a:t>Light</a:t>
            </a:r>
            <a:r>
              <a:rPr lang="en-US" sz="2800" b="1" dirty="0" smtClean="0">
                <a:solidFill>
                  <a:schemeClr val="tx2">
                    <a:lumMod val="50000"/>
                  </a:schemeClr>
                </a:solidFill>
              </a:rPr>
              <a:t>: </a:t>
            </a:r>
            <a:r>
              <a:rPr lang="en-US" sz="2800" dirty="0" smtClean="0">
                <a:solidFill>
                  <a:schemeClr val="tx2">
                    <a:lumMod val="50000"/>
                  </a:schemeClr>
                </a:solidFill>
              </a:rPr>
              <a:t> </a:t>
            </a:r>
            <a:r>
              <a:rPr lang="en-US" sz="2800" dirty="0" smtClean="0">
                <a:solidFill>
                  <a:schemeClr val="tx2">
                    <a:lumMod val="50000"/>
                  </a:schemeClr>
                </a:solidFill>
              </a:rPr>
              <a:t>Light stimulates the egg production in all </a:t>
            </a:r>
            <a:r>
              <a:rPr lang="en-US" sz="2800" dirty="0" err="1" smtClean="0">
                <a:solidFill>
                  <a:schemeClr val="tx2">
                    <a:lumMod val="50000"/>
                  </a:schemeClr>
                </a:solidFill>
              </a:rPr>
              <a:t>birds.When</a:t>
            </a:r>
            <a:r>
              <a:rPr lang="en-US" sz="2800" dirty="0" smtClean="0">
                <a:solidFill>
                  <a:schemeClr val="tx2">
                    <a:lumMod val="50000"/>
                  </a:schemeClr>
                </a:solidFill>
              </a:rPr>
              <a:t> day length increases we can see the activity of birds in building </a:t>
            </a:r>
            <a:r>
              <a:rPr lang="en-US" sz="2800" dirty="0" err="1">
                <a:solidFill>
                  <a:schemeClr val="tx2">
                    <a:lumMod val="50000"/>
                  </a:schemeClr>
                </a:solidFill>
              </a:rPr>
              <a:t>nests</a:t>
            </a:r>
            <a:r>
              <a:rPr lang="en-US" sz="2800" dirty="0" err="1" smtClean="0">
                <a:solidFill>
                  <a:schemeClr val="tx2">
                    <a:lumMod val="50000"/>
                  </a:schemeClr>
                </a:solidFill>
              </a:rPr>
              <a:t>,mating</a:t>
            </a:r>
            <a:r>
              <a:rPr lang="en-US" sz="2800" dirty="0" smtClean="0">
                <a:solidFill>
                  <a:schemeClr val="tx2">
                    <a:lumMod val="50000"/>
                  </a:schemeClr>
                </a:solidFill>
              </a:rPr>
              <a:t> and laying </a:t>
            </a:r>
            <a:r>
              <a:rPr lang="en-US" sz="2800" dirty="0" err="1" smtClean="0">
                <a:solidFill>
                  <a:schemeClr val="tx2">
                    <a:lumMod val="50000"/>
                  </a:schemeClr>
                </a:solidFill>
              </a:rPr>
              <a:t>eggs.This</a:t>
            </a:r>
            <a:r>
              <a:rPr lang="en-US" sz="2800" dirty="0" smtClean="0">
                <a:solidFill>
                  <a:schemeClr val="tx2">
                    <a:lumMod val="50000"/>
                  </a:schemeClr>
                </a:solidFill>
              </a:rPr>
              <a:t> phenomenon is a natural process in the </a:t>
            </a:r>
            <a:r>
              <a:rPr lang="en-US" sz="2800" dirty="0" err="1" smtClean="0">
                <a:solidFill>
                  <a:schemeClr val="tx2">
                    <a:lumMod val="50000"/>
                  </a:schemeClr>
                </a:solidFill>
              </a:rPr>
              <a:t>nature.Men</a:t>
            </a:r>
            <a:r>
              <a:rPr lang="en-US" sz="2800" dirty="0" smtClean="0">
                <a:solidFill>
                  <a:schemeClr val="tx2">
                    <a:lumMod val="50000"/>
                  </a:schemeClr>
                </a:solidFill>
              </a:rPr>
              <a:t> has taken the advantage of this phenomenon and adopted it in the poultry birds for high production of  eggs.</a:t>
            </a:r>
            <a:br>
              <a:rPr lang="en-US" sz="2800" dirty="0" smtClean="0">
                <a:solidFill>
                  <a:schemeClr val="tx2">
                    <a:lumMod val="50000"/>
                  </a:schemeClr>
                </a:solidFill>
              </a:rPr>
            </a:br>
            <a:r>
              <a:rPr lang="en-US" sz="2800" dirty="0" smtClean="0">
                <a:solidFill>
                  <a:schemeClr val="tx2">
                    <a:lumMod val="50000"/>
                  </a:schemeClr>
                </a:solidFill>
              </a:rPr>
              <a:t>Increase in day length – pituitary gland – releases hormones for ovulation. </a:t>
            </a:r>
            <a:r>
              <a:rPr lang="en-US" sz="2800" dirty="0">
                <a:solidFill>
                  <a:schemeClr val="tx2">
                    <a:lumMod val="50000"/>
                  </a:schemeClr>
                </a:solidFill>
              </a:rPr>
              <a:t/>
            </a:r>
            <a:br>
              <a:rPr lang="en-US" sz="2800" dirty="0">
                <a:solidFill>
                  <a:schemeClr val="tx2">
                    <a:lumMod val="50000"/>
                  </a:schemeClr>
                </a:solidFill>
              </a:rPr>
            </a:br>
            <a:r>
              <a:rPr lang="en-US" sz="2800" dirty="0" smtClean="0">
                <a:solidFill>
                  <a:schemeClr val="tx2">
                    <a:lumMod val="50000"/>
                  </a:schemeClr>
                </a:solidFill>
              </a:rPr>
              <a:t/>
            </a:r>
            <a:br>
              <a:rPr lang="en-US" sz="2800" dirty="0" smtClean="0">
                <a:solidFill>
                  <a:schemeClr val="tx2">
                    <a:lumMod val="50000"/>
                  </a:schemeClr>
                </a:solidFill>
              </a:rPr>
            </a:br>
            <a:endParaRPr lang="en-US" sz="2800" dirty="0">
              <a:solidFill>
                <a:schemeClr val="tx2">
                  <a:lumMod val="50000"/>
                </a:schemeClr>
              </a:solidFill>
            </a:endParaRPr>
          </a:p>
        </p:txBody>
      </p:sp>
    </p:spTree>
    <p:extLst>
      <p:ext uri="{BB962C8B-B14F-4D97-AF65-F5344CB8AC3E}">
        <p14:creationId xmlns:p14="http://schemas.microsoft.com/office/powerpoint/2010/main" val="3675904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572</Words>
  <Application>Microsoft Office PowerPoint</Application>
  <PresentationFormat>On-screen Show (4:3)</PresentationFormat>
  <Paragraphs>103</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Principles of Poultry housing</vt:lpstr>
      <vt:lpstr>Essentials of Poultry shed</vt:lpstr>
      <vt:lpstr>   Convenience-The poultry shed and equipment should be locayed in a convenient place so as to allow cleaning and other necessary operations easily and quickly  Relation of other building- The poultry house not be too close to the dwelling houses.Because it creates the unsanitary condition.On the other hand it should not be too far away from the dwelling houses as it requires more time in going to the poultry house for feeding,watering and collection of eggs . Shady and cool environment –Poultry birds suffer much in hot weather and they require cool condition during the day time .Trees planted in the western and northern side of poultry house serve as a wind break in the winter and for shade in the summer.ex: guava,custard apple,lemon,juba etc.   </vt:lpstr>
      <vt:lpstr>LOCATION OF POULTRY SHED  1.Good market net work 2.Good portable roads and other modes of transportation 3.Not very close to the residential areas, religious places and prohibited by court of law 4.Face south or East in moist localities-light 5.Hill regions a sloping site should be selected for better drainage. 6.Electricity and water should be available at reasonable cost and easy. 7.High land with loamy soil should be selected  for poultry as they provide good drainage. 8.Farm should have enough space for future expansion. 9.Farm should be located in the open space as it provides good ventilation.</vt:lpstr>
      <vt:lpstr>Factors influencing in the design of poultry shed A.Floor,feeder,waterer space:Small units,In commercial farms units of 125 advisable,The house should be long in east-west direction,kept dry at all times-cough,pneumonia The dampness is caused by 1.Moisture rising through the floor2.Rains entering through the window3.Leaky roofs and walls 4.Leaky water container and 5.Exhalation of birds Over crowding creates the following difficulties in poultry farming.1.Spread of contagious and infectious diseases 2.house becomes damp 3.feather picking and cannibalism may occur 4.malnutrition of poultry birds</vt:lpstr>
      <vt:lpstr>Table:Floor space per bird Fowl age                                Floor space per bird            (weeks)                                        (sq.cm)  0-8                                               27.0 9-12                                             31.0 13-20                                           43.6 21 onwards                                 48-60     1 feet=30cm</vt:lpstr>
      <vt:lpstr>PowerPoint Presentation</vt:lpstr>
      <vt:lpstr>B.Temperature:The poultry birds have ability to maintain uniform  tempt. So they are called as warmblooded animals.It is very imp. Factor. Needs moderate temp of 50-70o F(10-21oc). Insulation with straw pack,cross ventilation also aids in keeping the house comfortable during the hot weather C.Ventilation:Movt. Of fresh air  inside and removal stale air outside of the shed.It is necessary for the following reasons.1.Toprovidesufficientoxygen 2.To remove ammonia,carbondioxide  etc 3.To keep down the tempt. Of shed in summer needs cross ventilation to tide over the summer heat,in winter to avoid the loss of heat from the shed.</vt:lpstr>
      <vt:lpstr>Humidity:Correct humidity is another imp  for high production of the fowls in the poultry at various stages of life. Dampness  -  pathogenic organism – causing diseases,Less humidity – dry and dusty litter – causes respiratory problems. Relative humidity  - in bet/ 40-60% Light:  Light stimulates the egg production in all birds.When day length increases we can see the activity of birds in building nests,mating and laying eggs.This phenomenon is a natural process in the nature.Men has taken the advantage of this phenomenon and adopted it in the poultry birds for high production of  eggs. Increase in day length – pituitary gland – releases hormones for ovulation.   </vt:lpstr>
      <vt:lpstr>Principle of lighting: 1.Increasing day length,advances the sexual maturity of the fowls. 2.Light effects both growing,laying birds upto 3-4 weeks  3.Lighting has a direct effect on pituitary to release of gonadotrophic hormones. 4.When total length of the natural daylight reaches 12 hr, the hormonal secretions activated for laying of eggs.But the length of the day light is not sufficient for max. production of eggs. </vt:lpstr>
      <vt:lpstr>Lighting schedule for maximum egg production: 1. 0-3 weeks                :Brooding light for heat                                             24hrs/day 2. 4-20 weeks               :growth period, no extra light 3. 20th week onwards  :                   Every week During 20th week         :Day light + 1hr extra light Every week                    :Day light + 1.30 mts extra light Lastly                               : Day light + 5 hrs extra light                                            total of 17 hrs of light/24hrs. F.Orientatio of shed : weather,wind,sun G. Sanitation: The external  parasites such as lice,ticks,fleas and mites are most  harmful to poultry birds.They are not only transmit diseases but also hamper with growth,egg production capacity.Which designing the shed one should</vt:lpstr>
      <vt:lpstr>Bear in mind and major factor of sanitation.such as easy cleaning and spraying. Ironframes, asbestos sheets are best roofing material. When wood is used, every pice is treated with coaltar or similar strong insecticides.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Personal</dc:creator>
  <cp:lastModifiedBy>Personal</cp:lastModifiedBy>
  <cp:revision>42</cp:revision>
  <dcterms:created xsi:type="dcterms:W3CDTF">2017-05-29T05:39:51Z</dcterms:created>
  <dcterms:modified xsi:type="dcterms:W3CDTF">2017-05-31T17:56:41Z</dcterms:modified>
</cp:coreProperties>
</file>